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72" r:id="rId3"/>
    <p:sldId id="281" r:id="rId4"/>
    <p:sldId id="280" r:id="rId5"/>
    <p:sldId id="282" r:id="rId6"/>
    <p:sldId id="268" r:id="rId7"/>
    <p:sldId id="269" r:id="rId8"/>
    <p:sldId id="270" r:id="rId9"/>
    <p:sldId id="273" r:id="rId10"/>
    <p:sldId id="274" r:id="rId11"/>
    <p:sldId id="275" r:id="rId12"/>
    <p:sldId id="283" r:id="rId13"/>
    <p:sldId id="276" r:id="rId14"/>
    <p:sldId id="277" r:id="rId15"/>
    <p:sldId id="278" r:id="rId16"/>
    <p:sldId id="284" r:id="rId17"/>
    <p:sldId id="257" r:id="rId18"/>
    <p:sldId id="258" r:id="rId19"/>
    <p:sldId id="259" r:id="rId20"/>
    <p:sldId id="260" r:id="rId21"/>
    <p:sldId id="261" r:id="rId22"/>
    <p:sldId id="262" r:id="rId23"/>
    <p:sldId id="263" r:id="rId24"/>
    <p:sldId id="264" r:id="rId25"/>
    <p:sldId id="265"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e Harsanyi" initials="NH" lastIdx="0" clrIdx="0">
    <p:extLst>
      <p:ext uri="{19B8F6BF-5375-455C-9EA6-DF929625EA0E}">
        <p15:presenceInfo xmlns:p15="http://schemas.microsoft.com/office/powerpoint/2012/main" userId="S-1-5-21-1342705797-940908129-313593124-14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4" autoAdjust="0"/>
    <p:restoredTop sz="94660"/>
  </p:normalViewPr>
  <p:slideViewPr>
    <p:cSldViewPr snapToGrid="0">
      <p:cViewPr varScale="1">
        <p:scale>
          <a:sx n="106" d="100"/>
          <a:sy n="106" d="100"/>
        </p:scale>
        <p:origin x="132"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4FC41A-520D-4E59-9AF1-0A981A7E83BC}"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3756012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FC41A-520D-4E59-9AF1-0A981A7E83BC}"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274759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FC41A-520D-4E59-9AF1-0A981A7E83BC}"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168724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4FC41A-520D-4E59-9AF1-0A981A7E83BC}"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2059733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4FC41A-520D-4E59-9AF1-0A981A7E83BC}" type="datetimeFigureOut">
              <a:rPr lang="en-US" smtClean="0"/>
              <a:t>7/13/2013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303246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4FC41A-520D-4E59-9AF1-0A981A7E83BC}"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125827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4FC41A-520D-4E59-9AF1-0A981A7E83BC}" type="datetimeFigureOut">
              <a:rPr lang="en-US" smtClean="0"/>
              <a:t>7/13/2013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16760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4FC41A-520D-4E59-9AF1-0A981A7E83BC}" type="datetimeFigureOut">
              <a:rPr lang="en-US" smtClean="0"/>
              <a:t>7/13/2013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20267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C41A-520D-4E59-9AF1-0A981A7E83BC}" type="datetimeFigureOut">
              <a:rPr lang="en-US" smtClean="0"/>
              <a:t>7/13/2013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205162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FC41A-520D-4E59-9AF1-0A981A7E83BC}"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103531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4FC41A-520D-4E59-9AF1-0A981A7E83BC}" type="datetimeFigureOut">
              <a:rPr lang="en-US" smtClean="0"/>
              <a:t>7/13/2013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F3A670-95C5-4D5D-961F-0F84A6DCD407}" type="slidenum">
              <a:rPr lang="en-US" smtClean="0"/>
              <a:t>‹#›</a:t>
            </a:fld>
            <a:endParaRPr lang="en-US"/>
          </a:p>
        </p:txBody>
      </p:sp>
    </p:spTree>
    <p:extLst>
      <p:ext uri="{BB962C8B-B14F-4D97-AF65-F5344CB8AC3E}">
        <p14:creationId xmlns:p14="http://schemas.microsoft.com/office/powerpoint/2010/main" val="1831619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FC41A-520D-4E59-9AF1-0A981A7E83BC}" type="datetimeFigureOut">
              <a:rPr lang="en-US" smtClean="0"/>
              <a:t>7/13/2013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F3A670-95C5-4D5D-961F-0F84A6DCD407}" type="slidenum">
              <a:rPr lang="en-US" smtClean="0"/>
              <a:t>‹#›</a:t>
            </a:fld>
            <a:endParaRPr lang="en-US"/>
          </a:p>
        </p:txBody>
      </p:sp>
    </p:spTree>
    <p:extLst>
      <p:ext uri="{BB962C8B-B14F-4D97-AF65-F5344CB8AC3E}">
        <p14:creationId xmlns:p14="http://schemas.microsoft.com/office/powerpoint/2010/main" val="3261635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1955" y="-40907"/>
            <a:ext cx="6762294" cy="6898907"/>
          </a:xfrm>
          <a:prstGeom prst="rect">
            <a:avLst/>
          </a:prstGeom>
        </p:spPr>
      </p:pic>
      <p:sp>
        <p:nvSpPr>
          <p:cNvPr id="5" name="Text Placeholder 4"/>
          <p:cNvSpPr>
            <a:spLocks noGrp="1"/>
          </p:cNvSpPr>
          <p:nvPr>
            <p:ph type="body" sz="half" idx="2"/>
          </p:nvPr>
        </p:nvSpPr>
        <p:spPr>
          <a:xfrm>
            <a:off x="212755" y="2416629"/>
            <a:ext cx="5029200" cy="4247016"/>
          </a:xfrm>
        </p:spPr>
        <p:txBody>
          <a:bodyPr>
            <a:normAutofit/>
          </a:bodyPr>
          <a:lstStyle/>
          <a:p>
            <a:r>
              <a:rPr lang="en-US" sz="1800" b="1" dirty="0" smtClean="0">
                <a:solidFill>
                  <a:schemeClr val="bg1"/>
                </a:solidFill>
              </a:rPr>
              <a:t>Baggage label, </a:t>
            </a:r>
            <a:r>
              <a:rPr lang="en-US" sz="1800" b="1" i="1" dirty="0" err="1" smtClean="0">
                <a:solidFill>
                  <a:schemeClr val="bg1"/>
                </a:solidFill>
              </a:rPr>
              <a:t>Luftschiff</a:t>
            </a:r>
            <a:r>
              <a:rPr lang="en-US" sz="1800" b="1" i="1" dirty="0" smtClean="0">
                <a:solidFill>
                  <a:schemeClr val="bg1"/>
                </a:solidFill>
              </a:rPr>
              <a:t> Graf Zeppelin</a:t>
            </a:r>
            <a:r>
              <a:rPr lang="en-US" sz="1800" b="1" dirty="0" smtClean="0">
                <a:solidFill>
                  <a:schemeClr val="bg1"/>
                </a:solidFill>
              </a:rPr>
              <a:t>, ca. 1930</a:t>
            </a:r>
          </a:p>
          <a:p>
            <a:r>
              <a:rPr lang="en-US" sz="1800" dirty="0" smtClean="0">
                <a:solidFill>
                  <a:schemeClr val="bg1"/>
                </a:solidFill>
              </a:rPr>
              <a:t>Illustrated by </a:t>
            </a:r>
            <a:r>
              <a:rPr lang="en-US" sz="1800" dirty="0" err="1" smtClean="0">
                <a:solidFill>
                  <a:schemeClr val="bg1"/>
                </a:solidFill>
              </a:rPr>
              <a:t>Ottomar</a:t>
            </a:r>
            <a:r>
              <a:rPr lang="en-US" sz="1800" dirty="0" smtClean="0">
                <a:solidFill>
                  <a:schemeClr val="bg1"/>
                </a:solidFill>
              </a:rPr>
              <a:t> Anton, 1895-1976, German</a:t>
            </a:r>
          </a:p>
          <a:p>
            <a:r>
              <a:rPr lang="en-US" sz="1800" dirty="0" smtClean="0">
                <a:solidFill>
                  <a:schemeClr val="bg1"/>
                </a:solidFill>
              </a:rPr>
              <a:t>Printed by </a:t>
            </a:r>
            <a:r>
              <a:rPr lang="en-US" sz="1800" dirty="0">
                <a:solidFill>
                  <a:schemeClr val="bg1"/>
                </a:solidFill>
              </a:rPr>
              <a:t>J.C. </a:t>
            </a:r>
            <a:r>
              <a:rPr lang="en-US" sz="1800" dirty="0" err="1">
                <a:solidFill>
                  <a:schemeClr val="bg1"/>
                </a:solidFill>
              </a:rPr>
              <a:t>König</a:t>
            </a:r>
            <a:r>
              <a:rPr lang="en-US" sz="1800" dirty="0">
                <a:solidFill>
                  <a:schemeClr val="bg1"/>
                </a:solidFill>
              </a:rPr>
              <a:t> &amp; </a:t>
            </a:r>
            <a:r>
              <a:rPr lang="en-US" sz="1800" dirty="0" err="1" smtClean="0">
                <a:solidFill>
                  <a:schemeClr val="bg1"/>
                </a:solidFill>
              </a:rPr>
              <a:t>Ebhardt</a:t>
            </a:r>
            <a:r>
              <a:rPr lang="en-US" sz="1800" dirty="0" smtClean="0">
                <a:solidFill>
                  <a:schemeClr val="bg1"/>
                </a:solidFill>
              </a:rPr>
              <a:t>, Hannover, Germany</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XB1992.1229</a:t>
            </a:r>
            <a:endParaRPr lang="en-US" sz="1800" dirty="0">
              <a:solidFill>
                <a:schemeClr val="bg1"/>
              </a:solidFill>
            </a:endParaRPr>
          </a:p>
        </p:txBody>
      </p:sp>
    </p:spTree>
    <p:extLst>
      <p:ext uri="{BB962C8B-B14F-4D97-AF65-F5344CB8AC3E}">
        <p14:creationId xmlns:p14="http://schemas.microsoft.com/office/powerpoint/2010/main" val="552737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52296" y="1004935"/>
            <a:ext cx="6539306" cy="4808036"/>
          </a:xfrm>
        </p:spPr>
      </p:pic>
      <p:sp>
        <p:nvSpPr>
          <p:cNvPr id="4" name="Text Placeholder 3"/>
          <p:cNvSpPr>
            <a:spLocks noGrp="1"/>
          </p:cNvSpPr>
          <p:nvPr>
            <p:ph type="body" sz="half" idx="2"/>
          </p:nvPr>
        </p:nvSpPr>
        <p:spPr>
          <a:xfrm>
            <a:off x="217714" y="1004935"/>
            <a:ext cx="4648200" cy="4993094"/>
          </a:xfrm>
        </p:spPr>
        <p:txBody>
          <a:bodyPr>
            <a:noAutofit/>
          </a:bodyPr>
          <a:lstStyle/>
          <a:p>
            <a:r>
              <a:rPr lang="en-US" sz="1800" b="1" dirty="0" smtClean="0">
                <a:solidFill>
                  <a:schemeClr val="bg1"/>
                </a:solidFill>
              </a:rPr>
              <a:t>Postcard, </a:t>
            </a:r>
            <a:r>
              <a:rPr lang="en-US" sz="1800" b="1" i="1" dirty="0" smtClean="0">
                <a:solidFill>
                  <a:schemeClr val="bg1"/>
                </a:solidFill>
              </a:rPr>
              <a:t>Graf </a:t>
            </a:r>
            <a:r>
              <a:rPr lang="en-US" sz="1800" b="1" i="1" dirty="0">
                <a:solidFill>
                  <a:schemeClr val="bg1"/>
                </a:solidFill>
              </a:rPr>
              <a:t>Zeppelin: </a:t>
            </a:r>
            <a:r>
              <a:rPr lang="en-US" sz="1800" b="1" i="1" dirty="0" smtClean="0">
                <a:solidFill>
                  <a:schemeClr val="bg1"/>
                </a:solidFill>
              </a:rPr>
              <a:t>Radio room,</a:t>
            </a:r>
            <a:r>
              <a:rPr lang="en-US" sz="1800" b="1" dirty="0" smtClean="0">
                <a:solidFill>
                  <a:schemeClr val="bg1"/>
                </a:solidFill>
              </a:rPr>
              <a:t> [1928?]</a:t>
            </a:r>
            <a:endParaRPr lang="en-US" sz="1800" b="1" i="1" dirty="0">
              <a:solidFill>
                <a:schemeClr val="bg1"/>
              </a:solidFill>
            </a:endParaRPr>
          </a:p>
          <a:p>
            <a:endParaRPr lang="en-US" sz="1800" dirty="0" smtClean="0">
              <a:solidFill>
                <a:schemeClr val="bg1"/>
              </a:solidFill>
            </a:endParaRPr>
          </a:p>
          <a:p>
            <a:r>
              <a:rPr lang="en-US" sz="1800" dirty="0" smtClean="0">
                <a:solidFill>
                  <a:schemeClr val="bg1"/>
                </a:solidFill>
              </a:rPr>
              <a:t>Published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XC1994.4317.6</a:t>
            </a:r>
          </a:p>
          <a:p>
            <a:endParaRPr lang="en-US" sz="1800" dirty="0" smtClean="0">
              <a:solidFill>
                <a:schemeClr val="bg1"/>
              </a:solidFill>
            </a:endParaRPr>
          </a:p>
          <a:p>
            <a:r>
              <a:rPr lang="en-US" sz="1800" dirty="0" smtClean="0">
                <a:solidFill>
                  <a:schemeClr val="bg1"/>
                </a:solidFill>
              </a:rPr>
              <a:t>A </a:t>
            </a:r>
            <a:r>
              <a:rPr lang="en-US" sz="1800" dirty="0">
                <a:solidFill>
                  <a:schemeClr val="bg1"/>
                </a:solidFill>
              </a:rPr>
              <a:t>staff of three radio operators communicated with ground stations and ships</a:t>
            </a:r>
            <a:r>
              <a:rPr lang="en-US" sz="1800" dirty="0" smtClean="0">
                <a:solidFill>
                  <a:schemeClr val="bg1"/>
                </a:solidFill>
              </a:rPr>
              <a:t>, performed radio </a:t>
            </a:r>
            <a:r>
              <a:rPr lang="en-US" sz="1800" dirty="0" smtClean="0">
                <a:solidFill>
                  <a:schemeClr val="bg1"/>
                </a:solidFill>
              </a:rPr>
              <a:t>navigation,</a:t>
            </a:r>
            <a:r>
              <a:rPr lang="en-US" sz="1800" dirty="0">
                <a:solidFill>
                  <a:schemeClr val="bg1"/>
                </a:solidFill>
              </a:rPr>
              <a:t> received weather reports, and </a:t>
            </a:r>
            <a:r>
              <a:rPr lang="en-US" sz="1800" dirty="0" smtClean="0">
                <a:solidFill>
                  <a:schemeClr val="bg1"/>
                </a:solidFill>
              </a:rPr>
              <a:t>sent private</a:t>
            </a:r>
            <a:r>
              <a:rPr lang="en-US" sz="1800" dirty="0">
                <a:solidFill>
                  <a:schemeClr val="bg1"/>
                </a:solidFill>
              </a:rPr>
              <a:t> </a:t>
            </a:r>
            <a:r>
              <a:rPr lang="en-US" sz="1800" dirty="0" smtClean="0">
                <a:solidFill>
                  <a:schemeClr val="bg1"/>
                </a:solidFill>
              </a:rPr>
              <a:t>telegrams for </a:t>
            </a:r>
            <a:r>
              <a:rPr lang="en-US" sz="1800" dirty="0">
                <a:solidFill>
                  <a:schemeClr val="bg1"/>
                </a:solidFill>
              </a:rPr>
              <a:t>passengers</a:t>
            </a:r>
            <a:r>
              <a:rPr lang="en-US" sz="1800" dirty="0" smtClean="0">
                <a:solidFill>
                  <a:schemeClr val="bg1"/>
                </a:solidFill>
              </a:rPr>
              <a:t>. </a:t>
            </a:r>
            <a:r>
              <a:rPr lang="en-US" sz="1800" dirty="0">
                <a:solidFill>
                  <a:schemeClr val="bg1"/>
                </a:solidFill>
              </a:rPr>
              <a:t>During the airship's transatlantic flight to the United States in October 1928, the radio room sent 484 private telegrams and 160 press telegrams.</a:t>
            </a:r>
          </a:p>
        </p:txBody>
      </p:sp>
    </p:spTree>
    <p:extLst>
      <p:ext uri="{BB962C8B-B14F-4D97-AF65-F5344CB8AC3E}">
        <p14:creationId xmlns:p14="http://schemas.microsoft.com/office/powerpoint/2010/main" val="2496401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83830" y="248970"/>
            <a:ext cx="5170714" cy="6415516"/>
          </a:xfrm>
        </p:spPr>
      </p:pic>
      <p:sp>
        <p:nvSpPr>
          <p:cNvPr id="4" name="Text Placeholder 3"/>
          <p:cNvSpPr>
            <a:spLocks noGrp="1"/>
          </p:cNvSpPr>
          <p:nvPr>
            <p:ph type="body" sz="half" idx="2"/>
          </p:nvPr>
        </p:nvSpPr>
        <p:spPr>
          <a:xfrm>
            <a:off x="437018" y="1957517"/>
            <a:ext cx="5593668" cy="3267626"/>
          </a:xfrm>
        </p:spPr>
        <p:txBody>
          <a:bodyPr>
            <a:noAutofit/>
          </a:bodyPr>
          <a:lstStyle/>
          <a:p>
            <a:r>
              <a:rPr lang="en-US" sz="1800" b="1" dirty="0" smtClean="0">
                <a:solidFill>
                  <a:schemeClr val="bg1"/>
                </a:solidFill>
              </a:rPr>
              <a:t>Postcard, </a:t>
            </a:r>
            <a:r>
              <a:rPr lang="en-US" sz="1800" b="1" i="1" dirty="0" smtClean="0">
                <a:solidFill>
                  <a:schemeClr val="bg1"/>
                </a:solidFill>
              </a:rPr>
              <a:t>Graf </a:t>
            </a:r>
            <a:r>
              <a:rPr lang="en-US" sz="1800" b="1" i="1" dirty="0">
                <a:solidFill>
                  <a:schemeClr val="bg1"/>
                </a:solidFill>
              </a:rPr>
              <a:t>Zeppelin: </a:t>
            </a:r>
            <a:r>
              <a:rPr lang="en-US" sz="1800" b="1" i="1" dirty="0" smtClean="0">
                <a:solidFill>
                  <a:schemeClr val="bg1"/>
                </a:solidFill>
              </a:rPr>
              <a:t>The galley,</a:t>
            </a:r>
            <a:r>
              <a:rPr lang="en-US" sz="1800" b="1" dirty="0" smtClean="0">
                <a:solidFill>
                  <a:schemeClr val="bg1"/>
                </a:solidFill>
              </a:rPr>
              <a:t> [1928?]</a:t>
            </a:r>
            <a:endParaRPr lang="en-US" sz="1800" b="1" i="1" dirty="0" smtClean="0">
              <a:solidFill>
                <a:schemeClr val="bg1"/>
              </a:solidFill>
            </a:endParaRPr>
          </a:p>
          <a:p>
            <a:r>
              <a:rPr lang="en-US" sz="1800" dirty="0" smtClean="0">
                <a:solidFill>
                  <a:schemeClr val="bg1"/>
                </a:solidFill>
              </a:rPr>
              <a:t>Published </a:t>
            </a:r>
            <a:r>
              <a:rPr lang="en-US" sz="1800" dirty="0">
                <a:solidFill>
                  <a:schemeClr val="bg1"/>
                </a:solidFill>
              </a:rPr>
              <a:t>by A. Weber &amp; Co., Stuttgart, Germany</a:t>
            </a:r>
          </a:p>
          <a:p>
            <a:r>
              <a:rPr lang="en-US" sz="1800" dirty="0">
                <a:solidFill>
                  <a:schemeClr val="bg1"/>
                </a:solidFill>
              </a:rPr>
              <a:t>P</a:t>
            </a:r>
            <a:r>
              <a:rPr lang="en-US" sz="1800" dirty="0" smtClean="0">
                <a:solidFill>
                  <a:schemeClr val="bg1"/>
                </a:solidFill>
              </a:rPr>
              <a:t>hotograph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XC1994.4317.7</a:t>
            </a:r>
          </a:p>
          <a:p>
            <a:endParaRPr lang="en-US" sz="1800" dirty="0" smtClean="0">
              <a:solidFill>
                <a:schemeClr val="bg1"/>
              </a:solidFill>
            </a:endParaRPr>
          </a:p>
          <a:p>
            <a:r>
              <a:rPr lang="en-US" sz="1800" dirty="0">
                <a:solidFill>
                  <a:schemeClr val="bg1"/>
                </a:solidFill>
              </a:rPr>
              <a:t>The galley was equipped with a single electric oven with two compartments and hot plates on top for </a:t>
            </a:r>
            <a:r>
              <a:rPr lang="en-US" sz="1800" dirty="0" smtClean="0">
                <a:solidFill>
                  <a:schemeClr val="bg1"/>
                </a:solidFill>
              </a:rPr>
              <a:t>cooking, as well as a water heater for coffee </a:t>
            </a:r>
            <a:r>
              <a:rPr lang="en-US" sz="1800" dirty="0" smtClean="0">
                <a:solidFill>
                  <a:schemeClr val="bg1"/>
                </a:solidFill>
              </a:rPr>
              <a:t>and </a:t>
            </a:r>
            <a:r>
              <a:rPr lang="en-US" sz="1800" dirty="0" smtClean="0">
                <a:solidFill>
                  <a:schemeClr val="bg1"/>
                </a:solidFill>
              </a:rPr>
              <a:t>tea.</a:t>
            </a:r>
            <a:endParaRPr lang="en-US" sz="1800" dirty="0">
              <a:solidFill>
                <a:schemeClr val="bg1"/>
              </a:solidFill>
            </a:endParaRPr>
          </a:p>
        </p:txBody>
      </p:sp>
    </p:spTree>
    <p:extLst>
      <p:ext uri="{BB962C8B-B14F-4D97-AF65-F5344CB8AC3E}">
        <p14:creationId xmlns:p14="http://schemas.microsoft.com/office/powerpoint/2010/main" val="1702514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97" t="983" r="459" b="914"/>
          <a:stretch/>
        </p:blipFill>
        <p:spPr>
          <a:xfrm>
            <a:off x="4691743" y="979714"/>
            <a:ext cx="7249886" cy="4844143"/>
          </a:xfrm>
        </p:spPr>
      </p:pic>
      <p:sp>
        <p:nvSpPr>
          <p:cNvPr id="4" name="Text Placeholder 3"/>
          <p:cNvSpPr>
            <a:spLocks noGrp="1"/>
          </p:cNvSpPr>
          <p:nvPr>
            <p:ph type="body" sz="half" idx="2"/>
          </p:nvPr>
        </p:nvSpPr>
        <p:spPr>
          <a:xfrm>
            <a:off x="272143" y="1556657"/>
            <a:ext cx="4419599" cy="3537857"/>
          </a:xfrm>
        </p:spPr>
        <p:txBody>
          <a:bodyPr/>
          <a:lstStyle/>
          <a:p>
            <a:r>
              <a:rPr lang="en-US" sz="1800" b="1" dirty="0" smtClean="0">
                <a:solidFill>
                  <a:schemeClr val="bg1"/>
                </a:solidFill>
              </a:rPr>
              <a:t>Menu, </a:t>
            </a:r>
            <a:r>
              <a:rPr lang="en-US" sz="1800" b="1" i="1" dirty="0" smtClean="0">
                <a:solidFill>
                  <a:schemeClr val="bg1"/>
                </a:solidFill>
              </a:rPr>
              <a:t>Third Day Supper, first Europe Pan-American flight, </a:t>
            </a:r>
            <a:r>
              <a:rPr lang="en-US" sz="1800" b="1" dirty="0" smtClean="0">
                <a:solidFill>
                  <a:schemeClr val="bg1"/>
                </a:solidFill>
              </a:rPr>
              <a:t>[1928?]</a:t>
            </a:r>
            <a:endParaRPr lang="en-US" sz="1800" b="1" i="1" dirty="0" smtClean="0">
              <a:solidFill>
                <a:schemeClr val="bg1"/>
              </a:solidFill>
            </a:endParaRPr>
          </a:p>
          <a:p>
            <a:r>
              <a:rPr lang="en-US" sz="1800" dirty="0">
                <a:solidFill>
                  <a:schemeClr val="bg1"/>
                </a:solidFill>
              </a:rPr>
              <a:t>Inside spread of menu mounted on white board, with tipped in illustration </a:t>
            </a:r>
            <a:r>
              <a:rPr lang="en-US" sz="1800" dirty="0" smtClean="0">
                <a:solidFill>
                  <a:schemeClr val="bg1"/>
                </a:solidFill>
              </a:rPr>
              <a:t>depicting The </a:t>
            </a:r>
            <a:r>
              <a:rPr lang="en-US" sz="1800" dirty="0">
                <a:solidFill>
                  <a:schemeClr val="bg1"/>
                </a:solidFill>
              </a:rPr>
              <a:t>Graf Zeppelin over New York: the Sherry-Netherland </a:t>
            </a:r>
            <a:r>
              <a:rPr lang="en-US" sz="1800" dirty="0" smtClean="0">
                <a:solidFill>
                  <a:schemeClr val="bg1"/>
                </a:solidFill>
              </a:rPr>
              <a:t>Hotel</a:t>
            </a:r>
            <a:endParaRPr lang="en-US" sz="1800" dirty="0" smtClean="0">
              <a:solidFill>
                <a:schemeClr val="bg1"/>
              </a:solidFill>
            </a:endParaRPr>
          </a:p>
          <a:p>
            <a:r>
              <a:rPr lang="en-US" sz="1800" dirty="0" smtClean="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r>
              <a:rPr lang="en-US" sz="1800" dirty="0" smtClean="0">
                <a:solidFill>
                  <a:schemeClr val="bg1"/>
                </a:solidFill>
              </a:rPr>
              <a:t>XB2013.05.6</a:t>
            </a:r>
          </a:p>
          <a:p>
            <a:r>
              <a:rPr lang="en-US" sz="1800" dirty="0">
                <a:solidFill>
                  <a:schemeClr val="bg1"/>
                </a:solidFill>
              </a:rPr>
              <a:t>Supper prepared by Louis Sherry, New York</a:t>
            </a:r>
          </a:p>
          <a:p>
            <a:endParaRPr lang="en-US" dirty="0" smtClean="0">
              <a:solidFill>
                <a:schemeClr val="bg1"/>
              </a:solidFill>
            </a:endParaRPr>
          </a:p>
          <a:p>
            <a:endParaRPr lang="en-US" dirty="0" smtClean="0"/>
          </a:p>
          <a:p>
            <a:endParaRPr lang="en-US" dirty="0"/>
          </a:p>
        </p:txBody>
      </p:sp>
    </p:spTree>
    <p:extLst>
      <p:ext uri="{BB962C8B-B14F-4D97-AF65-F5344CB8AC3E}">
        <p14:creationId xmlns:p14="http://schemas.microsoft.com/office/powerpoint/2010/main" val="1693239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16419" y="851026"/>
            <a:ext cx="6489712" cy="5103460"/>
          </a:xfrm>
        </p:spPr>
      </p:pic>
      <p:sp>
        <p:nvSpPr>
          <p:cNvPr id="4" name="Text Placeholder 3"/>
          <p:cNvSpPr>
            <a:spLocks noGrp="1"/>
          </p:cNvSpPr>
          <p:nvPr>
            <p:ph type="body" sz="half" idx="2"/>
          </p:nvPr>
        </p:nvSpPr>
        <p:spPr>
          <a:xfrm>
            <a:off x="272143" y="1807029"/>
            <a:ext cx="4499883" cy="2873613"/>
          </a:xfrm>
        </p:spPr>
        <p:txBody>
          <a:bodyPr/>
          <a:lstStyle/>
          <a:p>
            <a:r>
              <a:rPr lang="en-US" sz="1800" b="1" dirty="0" smtClean="0">
                <a:solidFill>
                  <a:schemeClr val="bg1"/>
                </a:solidFill>
              </a:rPr>
              <a:t>Postcard, </a:t>
            </a:r>
            <a:r>
              <a:rPr lang="en-US" sz="1800" b="1" i="1" dirty="0" smtClean="0">
                <a:solidFill>
                  <a:schemeClr val="bg1"/>
                </a:solidFill>
              </a:rPr>
              <a:t>Graf </a:t>
            </a:r>
            <a:r>
              <a:rPr lang="en-US" sz="1800" b="1" i="1" dirty="0">
                <a:solidFill>
                  <a:schemeClr val="bg1"/>
                </a:solidFill>
              </a:rPr>
              <a:t>Zeppelin: </a:t>
            </a:r>
            <a:r>
              <a:rPr lang="en-US" sz="1800" b="1" i="1" dirty="0" smtClean="0">
                <a:solidFill>
                  <a:schemeClr val="bg1"/>
                </a:solidFill>
              </a:rPr>
              <a:t>Passenger lounge and dining room,</a:t>
            </a:r>
            <a:r>
              <a:rPr lang="en-US" sz="1800" b="1" dirty="0" smtClean="0">
                <a:solidFill>
                  <a:schemeClr val="bg1"/>
                </a:solidFill>
              </a:rPr>
              <a:t> [1928?]</a:t>
            </a:r>
            <a:endParaRPr lang="en-US" sz="1800" b="1" i="1" dirty="0" smtClean="0">
              <a:solidFill>
                <a:schemeClr val="bg1"/>
              </a:solidFill>
            </a:endParaRPr>
          </a:p>
          <a:p>
            <a:r>
              <a:rPr lang="en-US" sz="1800" dirty="0" smtClean="0">
                <a:solidFill>
                  <a:schemeClr val="bg1"/>
                </a:solidFill>
              </a:rPr>
              <a:t>Published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r>
              <a:rPr lang="en-US" sz="1800" dirty="0" smtClean="0">
                <a:solidFill>
                  <a:schemeClr val="bg1"/>
                </a:solidFill>
              </a:rPr>
              <a:t>XC1994.4317.8</a:t>
            </a:r>
            <a:endParaRPr lang="en-US" sz="1800" dirty="0">
              <a:solidFill>
                <a:schemeClr val="bg1"/>
              </a:solidFill>
            </a:endParaRPr>
          </a:p>
          <a:p>
            <a:endParaRPr lang="en-US" dirty="0"/>
          </a:p>
        </p:txBody>
      </p:sp>
    </p:spTree>
    <p:extLst>
      <p:ext uri="{BB962C8B-B14F-4D97-AF65-F5344CB8AC3E}">
        <p14:creationId xmlns:p14="http://schemas.microsoft.com/office/powerpoint/2010/main" val="6325330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68886" y="242072"/>
            <a:ext cx="4946747" cy="6348326"/>
          </a:xfrm>
        </p:spPr>
      </p:pic>
      <p:sp>
        <p:nvSpPr>
          <p:cNvPr id="4" name="Text Placeholder 3"/>
          <p:cNvSpPr>
            <a:spLocks noGrp="1"/>
          </p:cNvSpPr>
          <p:nvPr>
            <p:ph type="body" sz="half" idx="2"/>
          </p:nvPr>
        </p:nvSpPr>
        <p:spPr>
          <a:xfrm>
            <a:off x="317274" y="2394760"/>
            <a:ext cx="6323012" cy="2042950"/>
          </a:xfrm>
        </p:spPr>
        <p:txBody>
          <a:bodyPr/>
          <a:lstStyle/>
          <a:p>
            <a:r>
              <a:rPr lang="en-US" sz="1800" b="1" dirty="0" smtClean="0">
                <a:solidFill>
                  <a:schemeClr val="bg1"/>
                </a:solidFill>
              </a:rPr>
              <a:t>Postcard, </a:t>
            </a:r>
            <a:r>
              <a:rPr lang="en-US" sz="1800" b="1" i="1" dirty="0" smtClean="0">
                <a:solidFill>
                  <a:schemeClr val="bg1"/>
                </a:solidFill>
              </a:rPr>
              <a:t>Graf </a:t>
            </a:r>
            <a:r>
              <a:rPr lang="en-US" sz="1800" b="1" i="1" dirty="0">
                <a:solidFill>
                  <a:schemeClr val="bg1"/>
                </a:solidFill>
              </a:rPr>
              <a:t>Zeppelin: </a:t>
            </a:r>
            <a:r>
              <a:rPr lang="en-US" sz="1800" b="1" i="1" dirty="0" smtClean="0">
                <a:solidFill>
                  <a:schemeClr val="bg1"/>
                </a:solidFill>
              </a:rPr>
              <a:t>Passenger cabin set for the day,</a:t>
            </a:r>
            <a:r>
              <a:rPr lang="en-US" sz="1800" b="1" dirty="0" smtClean="0">
                <a:solidFill>
                  <a:schemeClr val="bg1"/>
                </a:solidFill>
              </a:rPr>
              <a:t> [1928?]</a:t>
            </a:r>
          </a:p>
          <a:p>
            <a:r>
              <a:rPr lang="en-US" sz="1800" dirty="0" smtClean="0">
                <a:solidFill>
                  <a:schemeClr val="bg1"/>
                </a:solidFill>
              </a:rPr>
              <a:t>Published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XC1994.4317.9</a:t>
            </a:r>
            <a:endParaRPr lang="en-US" sz="1800" dirty="0">
              <a:solidFill>
                <a:schemeClr val="bg1"/>
              </a:solidFill>
            </a:endParaRPr>
          </a:p>
          <a:p>
            <a:endParaRPr lang="en-US" dirty="0"/>
          </a:p>
        </p:txBody>
      </p:sp>
    </p:spTree>
    <p:extLst>
      <p:ext uri="{BB962C8B-B14F-4D97-AF65-F5344CB8AC3E}">
        <p14:creationId xmlns:p14="http://schemas.microsoft.com/office/powerpoint/2010/main" val="3865374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12429" y="250695"/>
            <a:ext cx="5023164" cy="6369701"/>
          </a:xfrm>
        </p:spPr>
      </p:pic>
      <p:sp>
        <p:nvSpPr>
          <p:cNvPr id="4" name="Text Placeholder 3"/>
          <p:cNvSpPr>
            <a:spLocks noGrp="1"/>
          </p:cNvSpPr>
          <p:nvPr>
            <p:ph type="body" sz="half" idx="2"/>
          </p:nvPr>
        </p:nvSpPr>
        <p:spPr>
          <a:xfrm>
            <a:off x="250372" y="2200016"/>
            <a:ext cx="6509657" cy="2471057"/>
          </a:xfrm>
        </p:spPr>
        <p:txBody>
          <a:bodyPr>
            <a:normAutofit/>
          </a:bodyPr>
          <a:lstStyle/>
          <a:p>
            <a:r>
              <a:rPr lang="en-US" sz="1800" b="1" dirty="0" smtClean="0">
                <a:solidFill>
                  <a:schemeClr val="bg1"/>
                </a:solidFill>
              </a:rPr>
              <a:t>Postcard, </a:t>
            </a:r>
            <a:r>
              <a:rPr lang="en-US" sz="1800" b="1" i="1" dirty="0" smtClean="0">
                <a:solidFill>
                  <a:schemeClr val="bg1"/>
                </a:solidFill>
              </a:rPr>
              <a:t>Graf Zeppelin: Passenger cabin set for the night, </a:t>
            </a:r>
            <a:r>
              <a:rPr lang="en-US" sz="1800" b="1" dirty="0" smtClean="0">
                <a:solidFill>
                  <a:schemeClr val="bg1"/>
                </a:solidFill>
              </a:rPr>
              <a:t>[1928?]</a:t>
            </a:r>
            <a:endParaRPr lang="en-US" sz="1800" b="1" i="1" dirty="0" smtClean="0">
              <a:solidFill>
                <a:schemeClr val="bg1"/>
              </a:solidFill>
            </a:endParaRPr>
          </a:p>
          <a:p>
            <a:endParaRPr lang="en-US" sz="1800" dirty="0">
              <a:solidFill>
                <a:schemeClr val="bg1"/>
              </a:solidFill>
            </a:endParaRPr>
          </a:p>
          <a:p>
            <a:r>
              <a:rPr lang="en-US" sz="1800" dirty="0" smtClean="0">
                <a:solidFill>
                  <a:schemeClr val="bg1"/>
                </a:solidFill>
              </a:rPr>
              <a:t>Published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XC1994.4317.10</a:t>
            </a:r>
            <a:endParaRPr lang="en-US" sz="1800" dirty="0">
              <a:solidFill>
                <a:schemeClr val="bg1"/>
              </a:solidFill>
            </a:endParaRPr>
          </a:p>
          <a:p>
            <a:endParaRPr lang="en-US" sz="1800" dirty="0"/>
          </a:p>
        </p:txBody>
      </p:sp>
    </p:spTree>
    <p:extLst>
      <p:ext uri="{BB962C8B-B14F-4D97-AF65-F5344CB8AC3E}">
        <p14:creationId xmlns:p14="http://schemas.microsoft.com/office/powerpoint/2010/main" val="3050775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3172" y="236311"/>
            <a:ext cx="4522612" cy="6415054"/>
          </a:xfrm>
        </p:spPr>
      </p:pic>
      <p:sp>
        <p:nvSpPr>
          <p:cNvPr id="4" name="Text Placeholder 3"/>
          <p:cNvSpPr>
            <a:spLocks noGrp="1"/>
          </p:cNvSpPr>
          <p:nvPr>
            <p:ph type="body" sz="half" idx="2"/>
          </p:nvPr>
        </p:nvSpPr>
        <p:spPr>
          <a:xfrm>
            <a:off x="250371" y="1745666"/>
            <a:ext cx="7075714" cy="3396343"/>
          </a:xfrm>
        </p:spPr>
        <p:txBody>
          <a:bodyPr>
            <a:noAutofit/>
          </a:bodyPr>
          <a:lstStyle/>
          <a:p>
            <a:r>
              <a:rPr lang="en-US" sz="1800" b="1" dirty="0" smtClean="0">
                <a:solidFill>
                  <a:schemeClr val="bg1"/>
                </a:solidFill>
              </a:rPr>
              <a:t>Label, </a:t>
            </a:r>
            <a:r>
              <a:rPr lang="en-US" sz="1800" b="1" i="1" dirty="0" err="1" smtClean="0">
                <a:solidFill>
                  <a:schemeClr val="bg1"/>
                </a:solidFill>
              </a:rPr>
              <a:t>Im</a:t>
            </a:r>
            <a:r>
              <a:rPr lang="en-US" sz="1800" b="1" i="1" dirty="0" smtClean="0">
                <a:solidFill>
                  <a:schemeClr val="bg1"/>
                </a:solidFill>
              </a:rPr>
              <a:t> Zeppelin </a:t>
            </a:r>
            <a:r>
              <a:rPr lang="en-US" sz="1800" b="1" i="1" dirty="0" err="1">
                <a:solidFill>
                  <a:schemeClr val="bg1"/>
                </a:solidFill>
              </a:rPr>
              <a:t>über</a:t>
            </a:r>
            <a:r>
              <a:rPr lang="en-US" sz="1800" b="1" i="1" dirty="0">
                <a:solidFill>
                  <a:schemeClr val="bg1"/>
                </a:solidFill>
              </a:rPr>
              <a:t> den </a:t>
            </a:r>
            <a:r>
              <a:rPr lang="en-US" sz="1800" b="1" i="1" dirty="0" err="1">
                <a:solidFill>
                  <a:schemeClr val="bg1"/>
                </a:solidFill>
              </a:rPr>
              <a:t>Ozean</a:t>
            </a:r>
            <a:r>
              <a:rPr lang="en-US" sz="1800" b="1" dirty="0">
                <a:solidFill>
                  <a:schemeClr val="bg1"/>
                </a:solidFill>
              </a:rPr>
              <a:t> </a:t>
            </a:r>
            <a:r>
              <a:rPr lang="en-US" sz="1800" b="1" dirty="0" smtClean="0">
                <a:solidFill>
                  <a:schemeClr val="bg1"/>
                </a:solidFill>
              </a:rPr>
              <a:t>[Over the ocean by Zeppelin, [1935?]</a:t>
            </a:r>
          </a:p>
          <a:p>
            <a:r>
              <a:rPr lang="en-US" sz="1800" dirty="0" smtClean="0">
                <a:solidFill>
                  <a:schemeClr val="bg1"/>
                </a:solidFill>
              </a:rPr>
              <a:t>Printed </a:t>
            </a:r>
            <a:r>
              <a:rPr lang="en-US" sz="1800" dirty="0" smtClean="0">
                <a:solidFill>
                  <a:schemeClr val="bg1"/>
                </a:solidFill>
              </a:rPr>
              <a:t>by </a:t>
            </a:r>
            <a:r>
              <a:rPr lang="en-US" sz="1800" dirty="0" err="1">
                <a:solidFill>
                  <a:schemeClr val="bg1"/>
                </a:solidFill>
              </a:rPr>
              <a:t>Muhlmeister</a:t>
            </a:r>
            <a:r>
              <a:rPr lang="en-US" sz="1800" dirty="0">
                <a:solidFill>
                  <a:schemeClr val="bg1"/>
                </a:solidFill>
              </a:rPr>
              <a:t> &amp; </a:t>
            </a:r>
            <a:r>
              <a:rPr lang="en-US" sz="1800" dirty="0" err="1" smtClean="0">
                <a:solidFill>
                  <a:schemeClr val="bg1"/>
                </a:solidFill>
              </a:rPr>
              <a:t>Johler</a:t>
            </a:r>
            <a:r>
              <a:rPr lang="en-US" sz="1800" dirty="0" smtClean="0">
                <a:solidFill>
                  <a:schemeClr val="bg1"/>
                </a:solidFill>
              </a:rPr>
              <a:t>, Hamburg, Germany</a:t>
            </a:r>
          </a:p>
          <a:p>
            <a:r>
              <a:rPr lang="en-US" sz="1800" dirty="0" smtClean="0">
                <a:solidFill>
                  <a:schemeClr val="bg1"/>
                </a:solidFill>
              </a:rPr>
              <a:t>Illustrated </a:t>
            </a:r>
            <a:r>
              <a:rPr lang="en-US" sz="1800" dirty="0" smtClean="0">
                <a:solidFill>
                  <a:schemeClr val="bg1"/>
                </a:solidFill>
              </a:rPr>
              <a:t>by </a:t>
            </a:r>
            <a:r>
              <a:rPr lang="en-US" sz="1800" dirty="0" err="1" smtClean="0">
                <a:solidFill>
                  <a:schemeClr val="bg1"/>
                </a:solidFill>
              </a:rPr>
              <a:t>Ottomar</a:t>
            </a:r>
            <a:r>
              <a:rPr lang="en-US" sz="1800" dirty="0" smtClean="0">
                <a:solidFill>
                  <a:schemeClr val="bg1"/>
                </a:solidFill>
              </a:rPr>
              <a:t> Anton (1895-1976), German </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XC1994.3152</a:t>
            </a:r>
          </a:p>
          <a:p>
            <a:endParaRPr lang="en-US" sz="1800" dirty="0">
              <a:solidFill>
                <a:schemeClr val="bg1"/>
              </a:solidFill>
            </a:endParaRPr>
          </a:p>
          <a:p>
            <a:r>
              <a:rPr lang="en-US" sz="1800" dirty="0" smtClean="0">
                <a:solidFill>
                  <a:schemeClr val="bg1"/>
                </a:solidFill>
              </a:rPr>
              <a:t>Deutsche Zeppelin-</a:t>
            </a:r>
            <a:r>
              <a:rPr lang="en-US" sz="1800" dirty="0" err="1" smtClean="0">
                <a:solidFill>
                  <a:schemeClr val="bg1"/>
                </a:solidFill>
              </a:rPr>
              <a:t>Reederei</a:t>
            </a:r>
            <a:r>
              <a:rPr lang="en-US" sz="1800" dirty="0" smtClean="0">
                <a:solidFill>
                  <a:schemeClr val="bg1"/>
                </a:solidFill>
              </a:rPr>
              <a:t> [German Zeppelin Transportation Company] was created in 1935 to operate commercial  passenger</a:t>
            </a:r>
            <a:r>
              <a:rPr lang="en-US" sz="1800" dirty="0">
                <a:solidFill>
                  <a:schemeClr val="bg1"/>
                </a:solidFill>
              </a:rPr>
              <a:t> </a:t>
            </a:r>
            <a:r>
              <a:rPr lang="en-US" sz="1800" dirty="0" smtClean="0">
                <a:solidFill>
                  <a:schemeClr val="bg1"/>
                </a:solidFill>
              </a:rPr>
              <a:t>airship</a:t>
            </a:r>
            <a:r>
              <a:rPr lang="en-US" sz="1800" dirty="0">
                <a:solidFill>
                  <a:schemeClr val="bg1"/>
                </a:solidFill>
              </a:rPr>
              <a:t> </a:t>
            </a:r>
            <a:r>
              <a:rPr lang="en-US" sz="1800" dirty="0" smtClean="0">
                <a:solidFill>
                  <a:schemeClr val="bg1"/>
                </a:solidFill>
              </a:rPr>
              <a:t>flights. </a:t>
            </a:r>
            <a:r>
              <a:rPr lang="en-US" sz="1800" dirty="0">
                <a:solidFill>
                  <a:schemeClr val="bg1"/>
                </a:solidFill>
              </a:rPr>
              <a:t>On 19 March 1936 the </a:t>
            </a:r>
            <a:r>
              <a:rPr lang="en-US" sz="1800" dirty="0" smtClean="0">
                <a:solidFill>
                  <a:schemeClr val="bg1"/>
                </a:solidFill>
              </a:rPr>
              <a:t>airship </a:t>
            </a:r>
            <a:r>
              <a:rPr lang="en-US" sz="1800" i="1" dirty="0" smtClean="0">
                <a:solidFill>
                  <a:schemeClr val="bg1"/>
                </a:solidFill>
              </a:rPr>
              <a:t>LZ Hindenburg</a:t>
            </a:r>
            <a:r>
              <a:rPr lang="en-US" sz="1800" dirty="0">
                <a:solidFill>
                  <a:schemeClr val="bg1"/>
                </a:solidFill>
              </a:rPr>
              <a:t> was licensed to carry passengers and handed over to the DZR, </a:t>
            </a:r>
            <a:r>
              <a:rPr lang="en-US" sz="1800" dirty="0" smtClean="0">
                <a:solidFill>
                  <a:schemeClr val="bg1"/>
                </a:solidFill>
              </a:rPr>
              <a:t>permitting</a:t>
            </a:r>
            <a:r>
              <a:rPr lang="en-US" sz="1800" dirty="0" smtClean="0">
                <a:solidFill>
                  <a:schemeClr val="bg1"/>
                </a:solidFill>
              </a:rPr>
              <a:t> </a:t>
            </a:r>
            <a:r>
              <a:rPr lang="en-US" sz="1800" dirty="0">
                <a:solidFill>
                  <a:schemeClr val="bg1"/>
                </a:solidFill>
              </a:rPr>
              <a:t>the airline to maintain regular South and North American </a:t>
            </a:r>
            <a:r>
              <a:rPr lang="en-US" sz="1800" dirty="0" smtClean="0">
                <a:solidFill>
                  <a:schemeClr val="bg1"/>
                </a:solidFill>
              </a:rPr>
              <a:t>routes.</a:t>
            </a:r>
            <a:endParaRPr lang="en-US" sz="1800" i="1" dirty="0">
              <a:solidFill>
                <a:schemeClr val="bg1"/>
              </a:solidFill>
            </a:endParaRPr>
          </a:p>
        </p:txBody>
      </p:sp>
    </p:spTree>
    <p:extLst>
      <p:ext uri="{BB962C8B-B14F-4D97-AF65-F5344CB8AC3E}">
        <p14:creationId xmlns:p14="http://schemas.microsoft.com/office/powerpoint/2010/main" val="4284857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65264" y="957938"/>
            <a:ext cx="4537364" cy="4909462"/>
          </a:xfrm>
        </p:spPr>
        <p:txBody>
          <a:bodyPr>
            <a:noAutofit/>
          </a:bodyPr>
          <a:lstStyle/>
          <a:p>
            <a:pPr algn="l">
              <a:lnSpc>
                <a:spcPct val="120000"/>
              </a:lnSpc>
            </a:pPr>
            <a:r>
              <a:rPr lang="en-US" sz="1800" b="1" dirty="0" smtClean="0">
                <a:solidFill>
                  <a:schemeClr val="bg1"/>
                </a:solidFill>
              </a:rPr>
              <a:t>Postcard, </a:t>
            </a:r>
            <a:r>
              <a:rPr lang="en-US" sz="1800" b="1" i="1" dirty="0" smtClean="0">
                <a:solidFill>
                  <a:schemeClr val="bg1"/>
                </a:solidFill>
              </a:rPr>
              <a:t>Passenger lounge on board the Hindenburg</a:t>
            </a:r>
            <a:r>
              <a:rPr lang="en-US" sz="1800" b="1" dirty="0" smtClean="0">
                <a:solidFill>
                  <a:schemeClr val="bg1"/>
                </a:solidFill>
              </a:rPr>
              <a:t>, 1938</a:t>
            </a:r>
          </a:p>
          <a:p>
            <a:pPr algn="l">
              <a:lnSpc>
                <a:spcPct val="120000"/>
              </a:lnSpc>
            </a:pPr>
            <a:r>
              <a:rPr lang="en-US" sz="1800" dirty="0" smtClean="0">
                <a:solidFill>
                  <a:schemeClr val="bg1"/>
                </a:solidFill>
              </a:rPr>
              <a:t>Published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gn="l">
              <a:lnSpc>
                <a:spcPct val="120000"/>
              </a:lnSpc>
            </a:pPr>
            <a:r>
              <a:rPr lang="en-US" sz="1800" dirty="0" smtClean="0">
                <a:solidFill>
                  <a:schemeClr val="bg1"/>
                </a:solidFill>
              </a:rPr>
              <a:t>Photographed </a:t>
            </a:r>
            <a:r>
              <a:rPr lang="en-US" sz="1800" dirty="0" smtClean="0">
                <a:solidFill>
                  <a:schemeClr val="bg1"/>
                </a:solidFill>
              </a:rPr>
              <a:t>by O. v. </a:t>
            </a:r>
            <a:r>
              <a:rPr lang="en-US" sz="1800" dirty="0" err="1" smtClean="0">
                <a:solidFill>
                  <a:schemeClr val="bg1"/>
                </a:solidFill>
              </a:rPr>
              <a:t>Stetten</a:t>
            </a:r>
            <a:endParaRPr lang="en-US" sz="1800" dirty="0" smtClean="0">
              <a:solidFill>
                <a:schemeClr val="bg1"/>
              </a:solidFill>
            </a:endParaRPr>
          </a:p>
          <a:p>
            <a:pPr algn="l">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a:t>
            </a:r>
          </a:p>
          <a:p>
            <a:pPr algn="l">
              <a:lnSpc>
                <a:spcPct val="120000"/>
              </a:lnSpc>
            </a:pPr>
            <a:r>
              <a:rPr lang="en-US" sz="1800" dirty="0" smtClean="0">
                <a:solidFill>
                  <a:schemeClr val="bg1"/>
                </a:solidFill>
              </a:rPr>
              <a:t>XC1992.441.1</a:t>
            </a:r>
          </a:p>
          <a:p>
            <a:pPr algn="l">
              <a:lnSpc>
                <a:spcPct val="120000"/>
              </a:lnSpc>
            </a:pPr>
            <a:endParaRPr lang="en-US" sz="1800" dirty="0">
              <a:solidFill>
                <a:schemeClr val="bg1"/>
              </a:solidFill>
            </a:endParaRPr>
          </a:p>
          <a:p>
            <a:pPr algn="l">
              <a:lnSpc>
                <a:spcPct val="120000"/>
              </a:lnSpc>
            </a:pPr>
            <a:r>
              <a:rPr lang="en-US" sz="1800" dirty="0">
                <a:solidFill>
                  <a:schemeClr val="bg1"/>
                </a:solidFill>
              </a:rPr>
              <a:t>The furniture was designed by Fritz August </a:t>
            </a:r>
            <a:r>
              <a:rPr lang="en-US" sz="1800" dirty="0" err="1">
                <a:solidFill>
                  <a:schemeClr val="bg1"/>
                </a:solidFill>
              </a:rPr>
              <a:t>Breuhaus</a:t>
            </a:r>
            <a:r>
              <a:rPr lang="en-US" sz="1800" dirty="0">
                <a:solidFill>
                  <a:schemeClr val="bg1"/>
                </a:solidFill>
              </a:rPr>
              <a:t> (1883-1960) using lightweight tubular aluminum.  </a:t>
            </a:r>
          </a:p>
          <a:p>
            <a:pPr algn="l">
              <a:lnSpc>
                <a:spcPct val="120000"/>
              </a:lnSpc>
            </a:pPr>
            <a:endParaRPr lang="en-US" sz="1800" dirty="0">
              <a:solidFill>
                <a:schemeClr val="bg1"/>
              </a:solidFill>
            </a:endParaRPr>
          </a:p>
          <a:p>
            <a:endParaRPr lang="en-US" sz="1800"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227" t="1578" r="1277" b="1392"/>
          <a:stretch/>
        </p:blipFill>
        <p:spPr>
          <a:xfrm>
            <a:off x="4791832" y="957938"/>
            <a:ext cx="7095367" cy="5040087"/>
          </a:xfrm>
          <a:prstGeom prst="rect">
            <a:avLst/>
          </a:prstGeom>
        </p:spPr>
      </p:pic>
    </p:spTree>
    <p:extLst>
      <p:ext uri="{BB962C8B-B14F-4D97-AF65-F5344CB8AC3E}">
        <p14:creationId xmlns:p14="http://schemas.microsoft.com/office/powerpoint/2010/main" val="3108090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a:xfrm>
            <a:off x="185057" y="1045028"/>
            <a:ext cx="6291944" cy="4909457"/>
          </a:xfrm>
        </p:spPr>
        <p:txBody>
          <a:bodyPr>
            <a:normAutofit lnSpcReduction="10000"/>
          </a:bodyPr>
          <a:lstStyle/>
          <a:p>
            <a:pPr>
              <a:lnSpc>
                <a:spcPct val="120000"/>
              </a:lnSpc>
            </a:pPr>
            <a:r>
              <a:rPr lang="en-US" sz="1800" b="1" dirty="0" smtClean="0">
                <a:solidFill>
                  <a:schemeClr val="bg1"/>
                </a:solidFill>
              </a:rPr>
              <a:t>Postcard, </a:t>
            </a:r>
            <a:r>
              <a:rPr lang="en-US" sz="1800" b="1" i="1" dirty="0" smtClean="0">
                <a:solidFill>
                  <a:schemeClr val="bg1"/>
                </a:solidFill>
              </a:rPr>
              <a:t>Passenger lounge </a:t>
            </a:r>
            <a:r>
              <a:rPr lang="en-US" sz="1800" b="1" i="1" dirty="0">
                <a:solidFill>
                  <a:schemeClr val="bg1"/>
                </a:solidFill>
              </a:rPr>
              <a:t>on board the Hindenburg</a:t>
            </a:r>
            <a:r>
              <a:rPr lang="en-US" sz="1800" b="1" dirty="0">
                <a:solidFill>
                  <a:schemeClr val="bg1"/>
                </a:solidFill>
              </a:rPr>
              <a:t>, 1938</a:t>
            </a:r>
          </a:p>
          <a:p>
            <a:pPr>
              <a:lnSpc>
                <a:spcPct val="120000"/>
              </a:lnSpc>
            </a:pPr>
            <a:r>
              <a:rPr lang="en-US" sz="1800" dirty="0" smtClean="0">
                <a:solidFill>
                  <a:schemeClr val="bg1"/>
                </a:solidFill>
              </a:rPr>
              <a:t>Published </a:t>
            </a:r>
            <a:r>
              <a:rPr lang="en-US" sz="1800" dirty="0">
                <a:solidFill>
                  <a:schemeClr val="bg1"/>
                </a:solidFill>
              </a:rPr>
              <a:t>by </a:t>
            </a:r>
            <a:r>
              <a:rPr lang="en-US" sz="1800" dirty="0" err="1">
                <a:solidFill>
                  <a:schemeClr val="bg1"/>
                </a:solidFill>
              </a:rPr>
              <a:t>Verlag</a:t>
            </a:r>
            <a:r>
              <a:rPr lang="en-US" sz="1800" dirty="0">
                <a:solidFill>
                  <a:schemeClr val="bg1"/>
                </a:solidFill>
              </a:rPr>
              <a:t> </a:t>
            </a:r>
            <a:r>
              <a:rPr lang="en-US" sz="1800" dirty="0" err="1">
                <a:solidFill>
                  <a:schemeClr val="bg1"/>
                </a:solidFill>
              </a:rPr>
              <a:t>Gebr</a:t>
            </a:r>
            <a:r>
              <a:rPr lang="en-US" sz="1800" dirty="0">
                <a:solidFill>
                  <a:schemeClr val="bg1"/>
                </a:solidFill>
              </a:rPr>
              <a:t>. Metz, </a:t>
            </a:r>
            <a:r>
              <a:rPr lang="en-US" sz="1800" dirty="0" err="1">
                <a:solidFill>
                  <a:schemeClr val="bg1"/>
                </a:solidFill>
              </a:rPr>
              <a:t>Tübingen</a:t>
            </a:r>
            <a:r>
              <a:rPr lang="en-US" sz="1800" dirty="0">
                <a:solidFill>
                  <a:schemeClr val="bg1"/>
                </a:solidFill>
              </a:rPr>
              <a:t>, Germany</a:t>
            </a:r>
          </a:p>
          <a:p>
            <a:pPr>
              <a:lnSpc>
                <a:spcPct val="120000"/>
              </a:lnSpc>
            </a:pPr>
            <a:r>
              <a:rPr lang="en-US" sz="1800" dirty="0" smtClean="0">
                <a:solidFill>
                  <a:schemeClr val="bg1"/>
                </a:solidFill>
              </a:rPr>
              <a:t>Photographed </a:t>
            </a:r>
            <a:r>
              <a:rPr lang="en-US" sz="1800" dirty="0">
                <a:solidFill>
                  <a:schemeClr val="bg1"/>
                </a:solidFill>
              </a:rPr>
              <a:t>by O. v</a:t>
            </a:r>
            <a:r>
              <a:rPr lang="en-US" sz="1800" dirty="0" smtClean="0">
                <a:solidFill>
                  <a:schemeClr val="bg1"/>
                </a:solidFill>
              </a:rPr>
              <a:t>. </a:t>
            </a:r>
            <a:r>
              <a:rPr lang="en-US" sz="1800" dirty="0" err="1" smtClean="0">
                <a:solidFill>
                  <a:schemeClr val="bg1"/>
                </a:solidFill>
              </a:rPr>
              <a:t>Stetten</a:t>
            </a:r>
            <a:endParaRPr lang="en-US" sz="1800" dirty="0">
              <a:solidFill>
                <a:schemeClr val="bg1"/>
              </a:solidFill>
            </a:endParaRPr>
          </a:p>
          <a:p>
            <a:pPr>
              <a:lnSpc>
                <a:spcPct val="120000"/>
              </a:lnSpc>
            </a:pPr>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pPr>
              <a:lnSpc>
                <a:spcPct val="120000"/>
              </a:lnSpc>
            </a:pPr>
            <a:r>
              <a:rPr lang="en-US" sz="1800" dirty="0" smtClean="0">
                <a:solidFill>
                  <a:schemeClr val="bg1"/>
                </a:solidFill>
              </a:rPr>
              <a:t>XC1992.441.2</a:t>
            </a:r>
          </a:p>
          <a:p>
            <a:pPr>
              <a:lnSpc>
                <a:spcPct val="120000"/>
              </a:lnSpc>
            </a:pPr>
            <a:endParaRPr lang="en-US" sz="1800" dirty="0" smtClean="0">
              <a:solidFill>
                <a:schemeClr val="bg1"/>
              </a:solidFill>
            </a:endParaRPr>
          </a:p>
          <a:p>
            <a:pPr>
              <a:lnSpc>
                <a:spcPct val="120000"/>
              </a:lnSpc>
            </a:pPr>
            <a:r>
              <a:rPr lang="en-US" sz="1800" dirty="0" smtClean="0">
                <a:solidFill>
                  <a:schemeClr val="bg1"/>
                </a:solidFill>
              </a:rPr>
              <a:t>The </a:t>
            </a:r>
            <a:r>
              <a:rPr lang="en-US" sz="1800" dirty="0" smtClean="0">
                <a:solidFill>
                  <a:schemeClr val="bg1"/>
                </a:solidFill>
              </a:rPr>
              <a:t>mural, designed by Otto </a:t>
            </a:r>
            <a:r>
              <a:rPr lang="en-US" sz="1800" dirty="0" err="1" smtClean="0">
                <a:solidFill>
                  <a:schemeClr val="bg1"/>
                </a:solidFill>
              </a:rPr>
              <a:t>Arpke</a:t>
            </a:r>
            <a:r>
              <a:rPr lang="en-US" sz="1800" dirty="0" smtClean="0">
                <a:solidFill>
                  <a:schemeClr val="bg1"/>
                </a:solidFill>
              </a:rPr>
              <a:t> (1886-1943) , </a:t>
            </a:r>
            <a:r>
              <a:rPr lang="en-US" sz="1800" dirty="0" smtClean="0">
                <a:solidFill>
                  <a:schemeClr val="bg1"/>
                </a:solidFill>
              </a:rPr>
              <a:t>shows the routes and ships of the explorers Ferdinand Magellan, James Cook, Vasco da Gama, and Christopher Columbus, </a:t>
            </a:r>
            <a:r>
              <a:rPr lang="en-US" sz="1800" dirty="0">
                <a:solidFill>
                  <a:schemeClr val="bg1"/>
                </a:solidFill>
              </a:rPr>
              <a:t>the transatlantic crossing of LZ-126 (</a:t>
            </a:r>
            <a:r>
              <a:rPr lang="en-US" sz="1800" i="1" dirty="0">
                <a:solidFill>
                  <a:schemeClr val="bg1"/>
                </a:solidFill>
              </a:rPr>
              <a:t>USS Los Angeles</a:t>
            </a:r>
            <a:r>
              <a:rPr lang="en-US" sz="1800" dirty="0">
                <a:solidFill>
                  <a:schemeClr val="bg1"/>
                </a:solidFill>
              </a:rPr>
              <a:t>), the </a:t>
            </a:r>
            <a:r>
              <a:rPr lang="en-US" sz="1800" dirty="0" smtClean="0">
                <a:solidFill>
                  <a:schemeClr val="bg1"/>
                </a:solidFill>
              </a:rPr>
              <a:t>round-the-world </a:t>
            </a:r>
            <a:r>
              <a:rPr lang="en-US" sz="1800" dirty="0">
                <a:solidFill>
                  <a:schemeClr val="bg1"/>
                </a:solidFill>
              </a:rPr>
              <a:t>flight and South American crossings of </a:t>
            </a:r>
            <a:r>
              <a:rPr lang="en-US" sz="1800" i="1" dirty="0">
                <a:solidFill>
                  <a:schemeClr val="bg1"/>
                </a:solidFill>
              </a:rPr>
              <a:t>LZ-127 Graf Zeppelin</a:t>
            </a:r>
            <a:r>
              <a:rPr lang="en-US" sz="1800" dirty="0">
                <a:solidFill>
                  <a:schemeClr val="bg1"/>
                </a:solidFill>
              </a:rPr>
              <a:t>, and the North Atlantic tracks of the great German ocean liners </a:t>
            </a:r>
            <a:r>
              <a:rPr lang="en-US" sz="1800" i="1" dirty="0">
                <a:solidFill>
                  <a:schemeClr val="bg1"/>
                </a:solidFill>
              </a:rPr>
              <a:t>Bremen</a:t>
            </a:r>
            <a:r>
              <a:rPr lang="en-US" sz="1800" dirty="0">
                <a:solidFill>
                  <a:schemeClr val="bg1"/>
                </a:solidFill>
              </a:rPr>
              <a:t> and </a:t>
            </a:r>
            <a:r>
              <a:rPr lang="en-US" sz="1800" i="1" dirty="0" smtClean="0">
                <a:solidFill>
                  <a:schemeClr val="bg1"/>
                </a:solidFill>
              </a:rPr>
              <a:t>Europa.</a:t>
            </a:r>
            <a:r>
              <a:rPr lang="en-US" sz="1800" dirty="0" smtClean="0">
                <a:solidFill>
                  <a:schemeClr val="bg1"/>
                </a:solidFill>
              </a:rPr>
              <a:t> </a:t>
            </a:r>
          </a:p>
          <a:p>
            <a:pPr>
              <a:lnSpc>
                <a:spcPct val="120000"/>
              </a:lnSpc>
            </a:pPr>
            <a:endParaRPr lang="en-US" dirty="0"/>
          </a:p>
          <a:p>
            <a:pPr>
              <a:lnSpc>
                <a:spcPct val="120000"/>
              </a:lnSpc>
            </a:pPr>
            <a:endParaRPr lang="en-US" dirty="0"/>
          </a:p>
          <a:p>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640" t="834" r="1561" b="979"/>
          <a:stretch/>
        </p:blipFill>
        <p:spPr>
          <a:xfrm>
            <a:off x="7369630" y="228599"/>
            <a:ext cx="4495800" cy="6411686"/>
          </a:xfrm>
          <a:prstGeom prst="rect">
            <a:avLst/>
          </a:prstGeom>
        </p:spPr>
      </p:pic>
    </p:spTree>
    <p:extLst>
      <p:ext uri="{BB962C8B-B14F-4D97-AF65-F5344CB8AC3E}">
        <p14:creationId xmlns:p14="http://schemas.microsoft.com/office/powerpoint/2010/main" val="2627698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5057" y="1719942"/>
            <a:ext cx="4608739" cy="3439886"/>
          </a:xfrm>
        </p:spPr>
        <p:txBody>
          <a:bodyPr>
            <a:noAutofit/>
          </a:bodyPr>
          <a:lstStyle/>
          <a:p>
            <a:pPr>
              <a:lnSpc>
                <a:spcPct val="120000"/>
              </a:lnSpc>
            </a:pPr>
            <a:r>
              <a:rPr lang="en-US" sz="1800" b="1" dirty="0" smtClean="0">
                <a:solidFill>
                  <a:schemeClr val="bg1"/>
                </a:solidFill>
              </a:rPr>
              <a:t>Postcard, </a:t>
            </a:r>
            <a:r>
              <a:rPr lang="en-US" sz="1800" b="1" i="1" dirty="0" smtClean="0">
                <a:solidFill>
                  <a:schemeClr val="bg1"/>
                </a:solidFill>
              </a:rPr>
              <a:t>Passenger lounge on board the Hindenburg</a:t>
            </a:r>
            <a:r>
              <a:rPr lang="en-US" sz="1800" b="1" dirty="0" smtClean="0">
                <a:solidFill>
                  <a:schemeClr val="bg1"/>
                </a:solidFill>
              </a:rPr>
              <a:t>, 1938</a:t>
            </a:r>
          </a:p>
          <a:p>
            <a:pPr>
              <a:lnSpc>
                <a:spcPct val="120000"/>
              </a:lnSpc>
            </a:pPr>
            <a:r>
              <a:rPr lang="en-US" sz="1800" dirty="0" smtClean="0">
                <a:solidFill>
                  <a:schemeClr val="bg1"/>
                </a:solidFill>
              </a:rPr>
              <a:t>Published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nSpc>
                <a:spcPct val="120000"/>
              </a:lnSpc>
            </a:pPr>
            <a:r>
              <a:rPr lang="en-US" sz="1800" dirty="0" smtClean="0">
                <a:solidFill>
                  <a:schemeClr val="bg1"/>
                </a:solidFill>
              </a:rPr>
              <a:t>Photographed </a:t>
            </a:r>
            <a:r>
              <a:rPr lang="en-US" sz="1800" dirty="0" smtClean="0">
                <a:solidFill>
                  <a:schemeClr val="bg1"/>
                </a:solidFill>
              </a:rPr>
              <a:t>by O. v. </a:t>
            </a:r>
            <a:r>
              <a:rPr lang="en-US" sz="1800" dirty="0" err="1" smtClean="0">
                <a:solidFill>
                  <a:schemeClr val="bg1"/>
                </a:solidFill>
              </a:rPr>
              <a:t>Stetten</a:t>
            </a:r>
            <a:endParaRPr lang="en-US" sz="1800" dirty="0" smtClean="0">
              <a:solidFill>
                <a:schemeClr val="bg1"/>
              </a:solidFill>
            </a:endParaRPr>
          </a:p>
          <a:p>
            <a:pPr>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 </a:t>
            </a:r>
          </a:p>
          <a:p>
            <a:pPr>
              <a:lnSpc>
                <a:spcPct val="120000"/>
              </a:lnSpc>
            </a:pPr>
            <a:r>
              <a:rPr lang="en-US" sz="1800" dirty="0" smtClean="0">
                <a:solidFill>
                  <a:schemeClr val="bg1"/>
                </a:solidFill>
              </a:rPr>
              <a:t>XC1992.441.3</a:t>
            </a:r>
            <a:endParaRPr lang="en-US" sz="1800" dirty="0" smtClean="0">
              <a:solidFill>
                <a:schemeClr val="bg1"/>
              </a:solidFill>
            </a:endParaRPr>
          </a:p>
          <a:p>
            <a:pPr>
              <a:lnSpc>
                <a:spcPct val="120000"/>
              </a:lnSpc>
            </a:pPr>
            <a:endParaRPr lang="en-US" sz="1800" dirty="0" smtClean="0">
              <a:solidFill>
                <a:schemeClr val="bg1"/>
              </a:solidFill>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113" t="1503" r="1236" b="1082"/>
          <a:stretch/>
        </p:blipFill>
        <p:spPr>
          <a:xfrm>
            <a:off x="4880477" y="914400"/>
            <a:ext cx="7093810" cy="5050971"/>
          </a:xfrm>
          <a:prstGeom prst="rect">
            <a:avLst/>
          </a:prstGeom>
        </p:spPr>
      </p:pic>
    </p:spTree>
    <p:extLst>
      <p:ext uri="{BB962C8B-B14F-4D97-AF65-F5344CB8AC3E}">
        <p14:creationId xmlns:p14="http://schemas.microsoft.com/office/powerpoint/2010/main" val="684688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22631" y="174171"/>
            <a:ext cx="5135912" cy="6455229"/>
          </a:xfrm>
        </p:spPr>
      </p:pic>
      <p:sp>
        <p:nvSpPr>
          <p:cNvPr id="4" name="Text Placeholder 3"/>
          <p:cNvSpPr>
            <a:spLocks noGrp="1"/>
          </p:cNvSpPr>
          <p:nvPr>
            <p:ph type="body" sz="half" idx="2"/>
          </p:nvPr>
        </p:nvSpPr>
        <p:spPr>
          <a:xfrm>
            <a:off x="251958" y="1261879"/>
            <a:ext cx="6029099" cy="5030063"/>
          </a:xfrm>
        </p:spPr>
        <p:txBody>
          <a:bodyPr>
            <a:normAutofit/>
          </a:bodyPr>
          <a:lstStyle/>
          <a:p>
            <a:r>
              <a:rPr lang="en-US" sz="1800" b="1" dirty="0" smtClean="0">
                <a:solidFill>
                  <a:schemeClr val="bg1"/>
                </a:solidFill>
              </a:rPr>
              <a:t>Postcard, </a:t>
            </a:r>
            <a:r>
              <a:rPr lang="en-US" sz="1800" b="1" i="1" dirty="0" smtClean="0">
                <a:solidFill>
                  <a:schemeClr val="bg1"/>
                </a:solidFill>
              </a:rPr>
              <a:t>Ferdinand Adolf Heinrich August Graf von Zeppelin (1838-1917), </a:t>
            </a:r>
            <a:r>
              <a:rPr lang="en-US" sz="1800" b="1" dirty="0" smtClean="0">
                <a:solidFill>
                  <a:schemeClr val="bg1"/>
                </a:solidFill>
              </a:rPr>
              <a:t>[1928?]</a:t>
            </a:r>
            <a:endParaRPr lang="en-US" sz="1800" b="1" i="1" dirty="0" smtClean="0">
              <a:solidFill>
                <a:schemeClr val="bg1"/>
              </a:solidFill>
            </a:endParaRPr>
          </a:p>
          <a:p>
            <a:r>
              <a:rPr lang="en-US" sz="1800" dirty="0" smtClean="0">
                <a:solidFill>
                  <a:schemeClr val="bg1"/>
                </a:solidFill>
              </a:rPr>
              <a:t>Published by A. Weber &amp; Co., Stuttgart, Germany</a:t>
            </a:r>
          </a:p>
          <a:p>
            <a:r>
              <a:rPr lang="en-US" sz="1800" dirty="0" smtClean="0">
                <a:solidFill>
                  <a:schemeClr val="bg1"/>
                </a:solidFill>
              </a:rPr>
              <a:t>Photographed </a:t>
            </a:r>
            <a:r>
              <a:rPr lang="en-US" sz="1800" dirty="0">
                <a:solidFill>
                  <a:schemeClr val="bg1"/>
                </a:solidFill>
              </a:rPr>
              <a:t>by </a:t>
            </a:r>
            <a:r>
              <a:rPr lang="en-US" sz="1800" dirty="0" err="1" smtClean="0">
                <a:solidFill>
                  <a:schemeClr val="bg1"/>
                </a:solidFill>
              </a:rPr>
              <a:t>Luftschiffbau</a:t>
            </a:r>
            <a:r>
              <a:rPr lang="en-US" sz="1800" dirty="0" smtClean="0">
                <a:solidFill>
                  <a:schemeClr val="bg1"/>
                </a:solidFill>
              </a:rPr>
              <a:t> </a:t>
            </a:r>
            <a:r>
              <a:rPr lang="en-US" sz="1800" dirty="0">
                <a:solidFill>
                  <a:schemeClr val="bg1"/>
                </a:solidFill>
              </a:rPr>
              <a:t>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XC1994.4317.1</a:t>
            </a:r>
          </a:p>
          <a:p>
            <a:endParaRPr lang="en-US" sz="1800" dirty="0">
              <a:solidFill>
                <a:schemeClr val="bg1"/>
              </a:solidFill>
            </a:endParaRPr>
          </a:p>
          <a:p>
            <a:r>
              <a:rPr lang="en-US" sz="1800" dirty="0">
                <a:solidFill>
                  <a:schemeClr val="bg1"/>
                </a:solidFill>
              </a:rPr>
              <a:t>After </a:t>
            </a:r>
            <a:r>
              <a:rPr lang="en-US" sz="1800" dirty="0" smtClean="0">
                <a:solidFill>
                  <a:schemeClr val="bg1"/>
                </a:solidFill>
              </a:rPr>
              <a:t>resigning </a:t>
            </a:r>
            <a:r>
              <a:rPr lang="en-US" sz="1800" dirty="0">
                <a:solidFill>
                  <a:schemeClr val="bg1"/>
                </a:solidFill>
              </a:rPr>
              <a:t>from the army in 1891 at age 52, </a:t>
            </a:r>
            <a:r>
              <a:rPr lang="en-US" sz="1800" dirty="0" smtClean="0">
                <a:solidFill>
                  <a:schemeClr val="bg1"/>
                </a:solidFill>
              </a:rPr>
              <a:t>Graf von Zeppelin </a:t>
            </a:r>
            <a:r>
              <a:rPr lang="en-US" sz="1800" dirty="0">
                <a:solidFill>
                  <a:schemeClr val="bg1"/>
                </a:solidFill>
              </a:rPr>
              <a:t>devoted his full attention to </a:t>
            </a:r>
            <a:r>
              <a:rPr lang="en-US" sz="1800" dirty="0" smtClean="0">
                <a:solidFill>
                  <a:schemeClr val="bg1"/>
                </a:solidFill>
              </a:rPr>
              <a:t>airships. </a:t>
            </a:r>
            <a:r>
              <a:rPr lang="en-US" sz="1800" dirty="0">
                <a:solidFill>
                  <a:schemeClr val="bg1"/>
                </a:solidFill>
              </a:rPr>
              <a:t>On 2 July 1900, </a:t>
            </a:r>
            <a:r>
              <a:rPr lang="en-US" sz="1800" dirty="0" smtClean="0">
                <a:solidFill>
                  <a:schemeClr val="bg1"/>
                </a:solidFill>
              </a:rPr>
              <a:t>he </a:t>
            </a:r>
            <a:r>
              <a:rPr lang="en-US" sz="1800" dirty="0">
                <a:solidFill>
                  <a:schemeClr val="bg1"/>
                </a:solidFill>
              </a:rPr>
              <a:t>made the first flight with </a:t>
            </a:r>
            <a:r>
              <a:rPr lang="en-US" sz="1800" dirty="0" smtClean="0">
                <a:solidFill>
                  <a:schemeClr val="bg1"/>
                </a:solidFill>
              </a:rPr>
              <a:t>the LZ1</a:t>
            </a:r>
            <a:r>
              <a:rPr lang="en-US" sz="1800" dirty="0">
                <a:solidFill>
                  <a:schemeClr val="bg1"/>
                </a:solidFill>
              </a:rPr>
              <a:t> </a:t>
            </a:r>
            <a:r>
              <a:rPr lang="en-US" sz="1800" dirty="0" smtClean="0">
                <a:solidFill>
                  <a:schemeClr val="bg1"/>
                </a:solidFill>
              </a:rPr>
              <a:t>over</a:t>
            </a:r>
            <a:r>
              <a:rPr lang="en-US" sz="1800" dirty="0">
                <a:solidFill>
                  <a:schemeClr val="bg1"/>
                </a:solidFill>
              </a:rPr>
              <a:t> </a:t>
            </a:r>
            <a:r>
              <a:rPr lang="en-US" sz="1800" dirty="0" smtClean="0">
                <a:solidFill>
                  <a:schemeClr val="bg1"/>
                </a:solidFill>
              </a:rPr>
              <a:t>Lake  Constance near</a:t>
            </a:r>
            <a:r>
              <a:rPr lang="en-US" sz="1800" dirty="0">
                <a:solidFill>
                  <a:schemeClr val="bg1"/>
                </a:solidFill>
              </a:rPr>
              <a:t> </a:t>
            </a:r>
            <a:r>
              <a:rPr lang="en-US" sz="1800" dirty="0" smtClean="0">
                <a:solidFill>
                  <a:schemeClr val="bg1"/>
                </a:solidFill>
              </a:rPr>
              <a:t>Friedrichshafen</a:t>
            </a:r>
            <a:r>
              <a:rPr lang="en-US" sz="1800" dirty="0">
                <a:solidFill>
                  <a:schemeClr val="bg1"/>
                </a:solidFill>
              </a:rPr>
              <a:t> in southern </a:t>
            </a:r>
            <a:r>
              <a:rPr lang="en-US" sz="1800" dirty="0" smtClean="0">
                <a:solidFill>
                  <a:schemeClr val="bg1"/>
                </a:solidFill>
              </a:rPr>
              <a:t>Germany.</a:t>
            </a:r>
          </a:p>
          <a:p>
            <a:endParaRPr lang="en-US" dirty="0"/>
          </a:p>
        </p:txBody>
      </p:sp>
    </p:spTree>
    <p:extLst>
      <p:ext uri="{BB962C8B-B14F-4D97-AF65-F5344CB8AC3E}">
        <p14:creationId xmlns:p14="http://schemas.microsoft.com/office/powerpoint/2010/main" val="305632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srcRect l="1262" t="1430" r="890" b="1352"/>
          <a:stretch/>
        </p:blipFill>
        <p:spPr>
          <a:xfrm>
            <a:off x="5236029" y="914400"/>
            <a:ext cx="6749142" cy="4920343"/>
          </a:xfrm>
          <a:prstGeom prst="rect">
            <a:avLst/>
          </a:prstGeom>
        </p:spPr>
      </p:pic>
      <p:sp>
        <p:nvSpPr>
          <p:cNvPr id="4" name="Text Placeholder 3"/>
          <p:cNvSpPr>
            <a:spLocks noGrp="1"/>
          </p:cNvSpPr>
          <p:nvPr>
            <p:ph type="body" sz="half" idx="2"/>
          </p:nvPr>
        </p:nvSpPr>
        <p:spPr>
          <a:xfrm>
            <a:off x="212499" y="1426114"/>
            <a:ext cx="4794930" cy="3893053"/>
          </a:xfrm>
        </p:spPr>
        <p:txBody>
          <a:bodyPr>
            <a:normAutofit/>
          </a:bodyPr>
          <a:lstStyle/>
          <a:p>
            <a:pPr>
              <a:lnSpc>
                <a:spcPct val="120000"/>
              </a:lnSpc>
            </a:pPr>
            <a:r>
              <a:rPr lang="en-US" sz="1800" b="1" dirty="0" smtClean="0">
                <a:solidFill>
                  <a:schemeClr val="bg1"/>
                </a:solidFill>
              </a:rPr>
              <a:t>Postcard, </a:t>
            </a:r>
            <a:r>
              <a:rPr lang="en-US" sz="1800" b="1" i="1" dirty="0" smtClean="0">
                <a:solidFill>
                  <a:schemeClr val="bg1"/>
                </a:solidFill>
              </a:rPr>
              <a:t>Dining room on board the Hindenburg,</a:t>
            </a:r>
            <a:r>
              <a:rPr lang="en-US" sz="1800" b="1" dirty="0" smtClean="0">
                <a:solidFill>
                  <a:schemeClr val="bg1"/>
                </a:solidFill>
              </a:rPr>
              <a:t> 1938</a:t>
            </a:r>
          </a:p>
          <a:p>
            <a:pPr>
              <a:lnSpc>
                <a:spcPct val="120000"/>
              </a:lnSpc>
            </a:pPr>
            <a:r>
              <a:rPr lang="en-US" sz="1800" dirty="0" smtClean="0">
                <a:solidFill>
                  <a:schemeClr val="bg1"/>
                </a:solidFill>
              </a:rPr>
              <a:t>Published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nSpc>
                <a:spcPct val="120000"/>
              </a:lnSpc>
            </a:pPr>
            <a:r>
              <a:rPr lang="en-US" sz="1800" dirty="0" smtClean="0">
                <a:solidFill>
                  <a:schemeClr val="bg1"/>
                </a:solidFill>
              </a:rPr>
              <a:t>Photographed </a:t>
            </a:r>
            <a:r>
              <a:rPr lang="en-US" sz="1800" dirty="0" smtClean="0">
                <a:solidFill>
                  <a:schemeClr val="bg1"/>
                </a:solidFill>
              </a:rPr>
              <a:t>by O. </a:t>
            </a:r>
            <a:r>
              <a:rPr lang="en-US" sz="1800" dirty="0" err="1" smtClean="0">
                <a:solidFill>
                  <a:schemeClr val="bg1"/>
                </a:solidFill>
              </a:rPr>
              <a:t>v.Stetten</a:t>
            </a:r>
            <a:endParaRPr lang="en-US" sz="1800" dirty="0" smtClean="0">
              <a:solidFill>
                <a:schemeClr val="bg1"/>
              </a:solidFill>
            </a:endParaRPr>
          </a:p>
          <a:p>
            <a:pPr>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a:t>
            </a:r>
          </a:p>
          <a:p>
            <a:pPr>
              <a:lnSpc>
                <a:spcPct val="120000"/>
              </a:lnSpc>
            </a:pPr>
            <a:r>
              <a:rPr lang="en-US" sz="1800" dirty="0" smtClean="0">
                <a:solidFill>
                  <a:schemeClr val="bg1"/>
                </a:solidFill>
              </a:rPr>
              <a:t>XC1992.441.4</a:t>
            </a:r>
            <a:endParaRPr lang="en-US" sz="1800" dirty="0">
              <a:solidFill>
                <a:schemeClr val="bg1"/>
              </a:solidFill>
            </a:endParaRPr>
          </a:p>
          <a:p>
            <a:pPr>
              <a:lnSpc>
                <a:spcPct val="120000"/>
              </a:lnSpc>
            </a:pPr>
            <a:endParaRPr lang="en-US" dirty="0" smtClean="0"/>
          </a:p>
          <a:p>
            <a:endParaRPr lang="en-US" dirty="0"/>
          </a:p>
        </p:txBody>
      </p:sp>
      <p:sp>
        <p:nvSpPr>
          <p:cNvPr id="5" name="Picture Placeholder 2"/>
          <p:cNvSpPr txBox="1">
            <a:spLocks/>
          </p:cNvSpPr>
          <p:nvPr/>
        </p:nvSpPr>
        <p:spPr>
          <a:xfrm>
            <a:off x="407987" y="1339850"/>
            <a:ext cx="6897688" cy="4873625"/>
          </a:xfrm>
          <a:prstGeom prst="rect">
            <a:avLst/>
          </a:prstGeom>
        </p:spPr>
      </p:sp>
    </p:spTree>
    <p:extLst>
      <p:ext uri="{BB962C8B-B14F-4D97-AF65-F5344CB8AC3E}">
        <p14:creationId xmlns:p14="http://schemas.microsoft.com/office/powerpoint/2010/main" val="587402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4171" y="1087100"/>
            <a:ext cx="4865915" cy="4873625"/>
          </a:xfrm>
        </p:spPr>
        <p:txBody>
          <a:bodyPr>
            <a:normAutofit/>
          </a:bodyPr>
          <a:lstStyle/>
          <a:p>
            <a:pPr>
              <a:lnSpc>
                <a:spcPct val="120000"/>
              </a:lnSpc>
            </a:pPr>
            <a:r>
              <a:rPr lang="en-US" sz="1800" b="1" dirty="0" smtClean="0">
                <a:solidFill>
                  <a:schemeClr val="bg1"/>
                </a:solidFill>
              </a:rPr>
              <a:t>Postcard, </a:t>
            </a:r>
            <a:r>
              <a:rPr lang="en-US" sz="1800" b="1" i="1" dirty="0" smtClean="0">
                <a:solidFill>
                  <a:schemeClr val="bg1"/>
                </a:solidFill>
              </a:rPr>
              <a:t>Dining room on board the Hindenburg</a:t>
            </a:r>
            <a:r>
              <a:rPr lang="en-US" sz="1800" b="1" dirty="0" smtClean="0">
                <a:solidFill>
                  <a:schemeClr val="bg1"/>
                </a:solidFill>
              </a:rPr>
              <a:t>, 1938</a:t>
            </a:r>
          </a:p>
          <a:p>
            <a:pPr>
              <a:lnSpc>
                <a:spcPct val="120000"/>
              </a:lnSpc>
            </a:pPr>
            <a:r>
              <a:rPr lang="en-US" sz="1800" dirty="0" smtClean="0">
                <a:solidFill>
                  <a:schemeClr val="bg1"/>
                </a:solidFill>
              </a:rPr>
              <a:t>Published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nSpc>
                <a:spcPct val="120000"/>
              </a:lnSpc>
            </a:pPr>
            <a:r>
              <a:rPr lang="en-US" sz="1800" dirty="0" smtClean="0">
                <a:solidFill>
                  <a:schemeClr val="bg1"/>
                </a:solidFill>
              </a:rPr>
              <a:t>Photographed </a:t>
            </a:r>
            <a:r>
              <a:rPr lang="en-US" sz="1800" dirty="0" smtClean="0">
                <a:solidFill>
                  <a:schemeClr val="bg1"/>
                </a:solidFill>
              </a:rPr>
              <a:t>by O. v. </a:t>
            </a:r>
            <a:r>
              <a:rPr lang="en-US" sz="1800" dirty="0" err="1" smtClean="0">
                <a:solidFill>
                  <a:schemeClr val="bg1"/>
                </a:solidFill>
              </a:rPr>
              <a:t>Stetten</a:t>
            </a:r>
            <a:endParaRPr lang="en-US" sz="1800" dirty="0" smtClean="0">
              <a:solidFill>
                <a:schemeClr val="bg1"/>
              </a:solidFill>
            </a:endParaRPr>
          </a:p>
          <a:p>
            <a:pPr>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a:t>
            </a:r>
          </a:p>
          <a:p>
            <a:pPr>
              <a:lnSpc>
                <a:spcPct val="120000"/>
              </a:lnSpc>
            </a:pPr>
            <a:r>
              <a:rPr lang="en-US" sz="1800" dirty="0" smtClean="0">
                <a:solidFill>
                  <a:schemeClr val="bg1"/>
                </a:solidFill>
              </a:rPr>
              <a:t>XC1992.441.5</a:t>
            </a:r>
            <a:endParaRPr lang="en-US" sz="1800" dirty="0" smtClean="0">
              <a:solidFill>
                <a:schemeClr val="bg1"/>
              </a:solidFill>
            </a:endParaRPr>
          </a:p>
          <a:p>
            <a:pPr>
              <a:lnSpc>
                <a:spcPct val="120000"/>
              </a:lnSpc>
            </a:pPr>
            <a:endParaRPr lang="en-US" sz="1800" dirty="0">
              <a:solidFill>
                <a:schemeClr val="bg1"/>
              </a:solidFill>
            </a:endParaRPr>
          </a:p>
          <a:p>
            <a:pPr>
              <a:lnSpc>
                <a:spcPct val="120000"/>
              </a:lnSpc>
            </a:pPr>
            <a:r>
              <a:rPr lang="en-US" sz="1800" dirty="0" smtClean="0">
                <a:solidFill>
                  <a:schemeClr val="bg1"/>
                </a:solidFill>
              </a:rPr>
              <a:t>The dining room occupied </a:t>
            </a:r>
            <a:r>
              <a:rPr lang="en-US" sz="1800" dirty="0">
                <a:solidFill>
                  <a:schemeClr val="bg1"/>
                </a:solidFill>
              </a:rPr>
              <a:t>the entire length of the port side of A Deck. It measured approximately 47 feet in length by 13 feet in </a:t>
            </a:r>
            <a:r>
              <a:rPr lang="en-US" sz="1800" dirty="0" smtClean="0">
                <a:solidFill>
                  <a:schemeClr val="bg1"/>
                </a:solidFill>
              </a:rPr>
              <a:t>width.</a:t>
            </a:r>
          </a:p>
          <a:p>
            <a:endParaRPr lang="en-US" dirty="0"/>
          </a:p>
        </p:txBody>
      </p:sp>
      <p:sp>
        <p:nvSpPr>
          <p:cNvPr id="5" name="Picture Placeholder 2"/>
          <p:cNvSpPr txBox="1">
            <a:spLocks/>
          </p:cNvSpPr>
          <p:nvPr/>
        </p:nvSpPr>
        <p:spPr>
          <a:xfrm>
            <a:off x="725488" y="1262063"/>
            <a:ext cx="6172200" cy="4873625"/>
          </a:xfrm>
          <a:prstGeom prst="rect">
            <a:avLst/>
          </a:prstGeom>
        </p:spPr>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40" t="1383" r="1159" b="1423"/>
          <a:stretch/>
        </p:blipFill>
        <p:spPr>
          <a:xfrm>
            <a:off x="5009593" y="1175656"/>
            <a:ext cx="6942922" cy="4931229"/>
          </a:xfrm>
          <a:prstGeom prst="rect">
            <a:avLst/>
          </a:prstGeom>
        </p:spPr>
      </p:pic>
    </p:spTree>
    <p:extLst>
      <p:ext uri="{BB962C8B-B14F-4D97-AF65-F5344CB8AC3E}">
        <p14:creationId xmlns:p14="http://schemas.microsoft.com/office/powerpoint/2010/main" val="4957811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flipH="1">
            <a:off x="297992" y="1214565"/>
            <a:ext cx="4861837" cy="4587521"/>
          </a:xfrm>
        </p:spPr>
        <p:txBody>
          <a:bodyPr>
            <a:normAutofit lnSpcReduction="10000"/>
          </a:bodyPr>
          <a:lstStyle/>
          <a:p>
            <a:pPr>
              <a:lnSpc>
                <a:spcPct val="120000"/>
              </a:lnSpc>
            </a:pPr>
            <a:r>
              <a:rPr lang="en-US" sz="1800" b="1" dirty="0" smtClean="0">
                <a:solidFill>
                  <a:schemeClr val="bg1"/>
                </a:solidFill>
              </a:rPr>
              <a:t>Postcard, </a:t>
            </a:r>
            <a:r>
              <a:rPr lang="en-US" sz="1800" b="1" i="1" dirty="0" smtClean="0">
                <a:solidFill>
                  <a:schemeClr val="bg1"/>
                </a:solidFill>
              </a:rPr>
              <a:t>Dining room on board the Hindenburg,</a:t>
            </a:r>
            <a:r>
              <a:rPr lang="en-US" sz="1800" b="1" dirty="0" smtClean="0">
                <a:solidFill>
                  <a:schemeClr val="bg1"/>
                </a:solidFill>
              </a:rPr>
              <a:t> 1938</a:t>
            </a:r>
          </a:p>
          <a:p>
            <a:pPr>
              <a:lnSpc>
                <a:spcPct val="120000"/>
              </a:lnSpc>
            </a:pPr>
            <a:r>
              <a:rPr lang="en-US" sz="1800" dirty="0" smtClean="0">
                <a:solidFill>
                  <a:schemeClr val="bg1"/>
                </a:solidFill>
              </a:rPr>
              <a:t>Published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nSpc>
                <a:spcPct val="120000"/>
              </a:lnSpc>
            </a:pPr>
            <a:r>
              <a:rPr lang="en-US" sz="1800" dirty="0">
                <a:solidFill>
                  <a:schemeClr val="bg1"/>
                </a:solidFill>
              </a:rPr>
              <a:t>P</a:t>
            </a:r>
            <a:r>
              <a:rPr lang="en-US" sz="1800" dirty="0" smtClean="0">
                <a:solidFill>
                  <a:schemeClr val="bg1"/>
                </a:solidFill>
              </a:rPr>
              <a:t>hotograph by O. v. </a:t>
            </a:r>
            <a:r>
              <a:rPr lang="en-US" sz="1800" dirty="0" err="1" smtClean="0">
                <a:solidFill>
                  <a:schemeClr val="bg1"/>
                </a:solidFill>
              </a:rPr>
              <a:t>Stetten</a:t>
            </a:r>
            <a:endParaRPr lang="en-US" sz="1800" dirty="0" smtClean="0">
              <a:solidFill>
                <a:schemeClr val="bg1"/>
              </a:solidFill>
            </a:endParaRPr>
          </a:p>
          <a:p>
            <a:pPr>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a:t>
            </a:r>
          </a:p>
          <a:p>
            <a:pPr>
              <a:lnSpc>
                <a:spcPct val="120000"/>
              </a:lnSpc>
            </a:pPr>
            <a:r>
              <a:rPr lang="en-US" sz="1800" dirty="0" smtClean="0">
                <a:solidFill>
                  <a:schemeClr val="bg1"/>
                </a:solidFill>
              </a:rPr>
              <a:t>XC1992.441.6</a:t>
            </a:r>
            <a:endParaRPr lang="en-US" sz="1800" dirty="0" smtClean="0">
              <a:solidFill>
                <a:schemeClr val="bg1"/>
              </a:solidFill>
            </a:endParaRPr>
          </a:p>
          <a:p>
            <a:pPr>
              <a:lnSpc>
                <a:spcPct val="120000"/>
              </a:lnSpc>
            </a:pPr>
            <a:r>
              <a:rPr lang="en-US" sz="1800" dirty="0" smtClean="0">
                <a:solidFill>
                  <a:schemeClr val="bg1"/>
                </a:solidFill>
              </a:rPr>
              <a:t>The walls were </a:t>
            </a:r>
            <a:r>
              <a:rPr lang="en-US" sz="1800" dirty="0">
                <a:solidFill>
                  <a:schemeClr val="bg1"/>
                </a:solidFill>
              </a:rPr>
              <a:t>decorated with paintings on silk wallpaper </a:t>
            </a:r>
            <a:r>
              <a:rPr lang="en-US" sz="1800" dirty="0" smtClean="0">
                <a:solidFill>
                  <a:schemeClr val="bg1"/>
                </a:solidFill>
              </a:rPr>
              <a:t>by </a:t>
            </a:r>
            <a:r>
              <a:rPr lang="en-US" sz="1800" dirty="0">
                <a:solidFill>
                  <a:schemeClr val="bg1"/>
                </a:solidFill>
              </a:rPr>
              <a:t>Otto </a:t>
            </a:r>
            <a:r>
              <a:rPr lang="en-US" sz="1800" dirty="0" err="1" smtClean="0">
                <a:solidFill>
                  <a:schemeClr val="bg1"/>
                </a:solidFill>
              </a:rPr>
              <a:t>Arpke</a:t>
            </a:r>
            <a:r>
              <a:rPr lang="en-US" sz="1800" dirty="0" smtClean="0">
                <a:solidFill>
                  <a:schemeClr val="bg1"/>
                </a:solidFill>
              </a:rPr>
              <a:t> (1886-1943), </a:t>
            </a:r>
            <a:r>
              <a:rPr lang="en-US" sz="1800" dirty="0">
                <a:solidFill>
                  <a:schemeClr val="bg1"/>
                </a:solidFill>
              </a:rPr>
              <a:t>depicting scenes from </a:t>
            </a:r>
            <a:r>
              <a:rPr lang="en-US" sz="1800" i="1" dirty="0">
                <a:solidFill>
                  <a:schemeClr val="bg1"/>
                </a:solidFill>
              </a:rPr>
              <a:t>Graf Zeppelin</a:t>
            </a:r>
            <a:r>
              <a:rPr lang="en-US" sz="1800" dirty="0">
                <a:solidFill>
                  <a:schemeClr val="bg1"/>
                </a:solidFill>
              </a:rPr>
              <a:t>’s flights to South America.</a:t>
            </a:r>
            <a:endParaRPr lang="en-US" sz="1800" dirty="0" smtClean="0">
              <a:solidFill>
                <a:schemeClr val="bg1"/>
              </a:solidFill>
            </a:endParaRPr>
          </a:p>
          <a:p>
            <a:endParaRPr lang="en-US" sz="18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757" t="1262" r="1084" b="1305"/>
          <a:stretch/>
        </p:blipFill>
        <p:spPr>
          <a:xfrm>
            <a:off x="5083630" y="881742"/>
            <a:ext cx="6825342" cy="4876801"/>
          </a:xfrm>
          <a:prstGeom prst="rect">
            <a:avLst/>
          </a:prstGeom>
        </p:spPr>
      </p:pic>
    </p:spTree>
    <p:extLst>
      <p:ext uri="{BB962C8B-B14F-4D97-AF65-F5344CB8AC3E}">
        <p14:creationId xmlns:p14="http://schemas.microsoft.com/office/powerpoint/2010/main" val="603124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927" t="1405" r="1771" b="1432"/>
          <a:stretch/>
        </p:blipFill>
        <p:spPr>
          <a:xfrm>
            <a:off x="5355772" y="1061357"/>
            <a:ext cx="6564086" cy="4735286"/>
          </a:xfrm>
        </p:spPr>
      </p:pic>
      <p:sp>
        <p:nvSpPr>
          <p:cNvPr id="4" name="Text Placeholder 3"/>
          <p:cNvSpPr>
            <a:spLocks noGrp="1"/>
          </p:cNvSpPr>
          <p:nvPr>
            <p:ph type="body" sz="half" idx="2"/>
          </p:nvPr>
        </p:nvSpPr>
        <p:spPr>
          <a:xfrm>
            <a:off x="163286" y="1110343"/>
            <a:ext cx="4608739" cy="4637314"/>
          </a:xfrm>
        </p:spPr>
        <p:txBody>
          <a:bodyPr>
            <a:normAutofit lnSpcReduction="10000"/>
          </a:bodyPr>
          <a:lstStyle/>
          <a:p>
            <a:pPr>
              <a:lnSpc>
                <a:spcPct val="120000"/>
              </a:lnSpc>
            </a:pPr>
            <a:r>
              <a:rPr lang="en-US" sz="1800" b="1" dirty="0" smtClean="0">
                <a:solidFill>
                  <a:schemeClr val="bg1"/>
                </a:solidFill>
              </a:rPr>
              <a:t>Postcard, </a:t>
            </a:r>
            <a:r>
              <a:rPr lang="en-US" sz="1800" b="1" i="1" dirty="0" smtClean="0">
                <a:solidFill>
                  <a:schemeClr val="bg1"/>
                </a:solidFill>
              </a:rPr>
              <a:t>Reading and writing room on board the Hindenburg</a:t>
            </a:r>
            <a:r>
              <a:rPr lang="en-US" sz="1800" b="1" dirty="0" smtClean="0">
                <a:solidFill>
                  <a:schemeClr val="bg1"/>
                </a:solidFill>
              </a:rPr>
              <a:t>, 1938</a:t>
            </a:r>
          </a:p>
          <a:p>
            <a:pPr>
              <a:lnSpc>
                <a:spcPct val="120000"/>
              </a:lnSpc>
            </a:pPr>
            <a:r>
              <a:rPr lang="en-US" sz="1800" dirty="0" smtClean="0">
                <a:solidFill>
                  <a:schemeClr val="bg1"/>
                </a:solidFill>
              </a:rPr>
              <a:t>Published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nSpc>
                <a:spcPct val="120000"/>
              </a:lnSpc>
            </a:pPr>
            <a:r>
              <a:rPr lang="en-US" sz="1800" dirty="0" smtClean="0">
                <a:solidFill>
                  <a:schemeClr val="bg1"/>
                </a:solidFill>
              </a:rPr>
              <a:t>Photographed </a:t>
            </a:r>
            <a:r>
              <a:rPr lang="en-US" sz="1800" dirty="0" smtClean="0">
                <a:solidFill>
                  <a:schemeClr val="bg1"/>
                </a:solidFill>
              </a:rPr>
              <a:t>by O. v. </a:t>
            </a:r>
            <a:r>
              <a:rPr lang="en-US" sz="1800" dirty="0" err="1" smtClean="0">
                <a:solidFill>
                  <a:schemeClr val="bg1"/>
                </a:solidFill>
              </a:rPr>
              <a:t>Stetten</a:t>
            </a:r>
            <a:endParaRPr lang="en-US" sz="1800" dirty="0" smtClean="0">
              <a:solidFill>
                <a:schemeClr val="bg1"/>
              </a:solidFill>
            </a:endParaRPr>
          </a:p>
          <a:p>
            <a:pPr>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 </a:t>
            </a:r>
          </a:p>
          <a:p>
            <a:pPr>
              <a:lnSpc>
                <a:spcPct val="120000"/>
              </a:lnSpc>
            </a:pPr>
            <a:r>
              <a:rPr lang="en-US" sz="1800" dirty="0" smtClean="0">
                <a:solidFill>
                  <a:schemeClr val="bg1"/>
                </a:solidFill>
              </a:rPr>
              <a:t>XC1992.441.7</a:t>
            </a:r>
          </a:p>
          <a:p>
            <a:pPr>
              <a:lnSpc>
                <a:spcPct val="120000"/>
              </a:lnSpc>
            </a:pPr>
            <a:endParaRPr lang="en-US" sz="1800" dirty="0" smtClean="0">
              <a:solidFill>
                <a:schemeClr val="bg1"/>
              </a:solidFill>
            </a:endParaRPr>
          </a:p>
          <a:p>
            <a:pPr>
              <a:lnSpc>
                <a:spcPct val="120000"/>
              </a:lnSpc>
            </a:pPr>
            <a:r>
              <a:rPr lang="en-US" sz="1800" dirty="0">
                <a:solidFill>
                  <a:schemeClr val="bg1"/>
                </a:solidFill>
              </a:rPr>
              <a:t>The walls of </a:t>
            </a:r>
            <a:r>
              <a:rPr lang="en-US" sz="1800" dirty="0" smtClean="0">
                <a:solidFill>
                  <a:schemeClr val="bg1"/>
                </a:solidFill>
              </a:rPr>
              <a:t>this room </a:t>
            </a:r>
            <a:r>
              <a:rPr lang="en-US" sz="1800" dirty="0">
                <a:solidFill>
                  <a:schemeClr val="bg1"/>
                </a:solidFill>
              </a:rPr>
              <a:t>were decorated with paintings by Otto </a:t>
            </a:r>
            <a:r>
              <a:rPr lang="en-US" sz="1800" dirty="0" err="1">
                <a:solidFill>
                  <a:schemeClr val="bg1"/>
                </a:solidFill>
              </a:rPr>
              <a:t>Arpke</a:t>
            </a:r>
            <a:r>
              <a:rPr lang="en-US" sz="1800" dirty="0">
                <a:solidFill>
                  <a:schemeClr val="bg1"/>
                </a:solidFill>
              </a:rPr>
              <a:t> </a:t>
            </a:r>
            <a:r>
              <a:rPr lang="en-US" sz="1800" dirty="0" smtClean="0">
                <a:solidFill>
                  <a:schemeClr val="bg1"/>
                </a:solidFill>
              </a:rPr>
              <a:t>(1886-1943) presenting </a:t>
            </a:r>
            <a:r>
              <a:rPr lang="en-US" sz="1800" dirty="0">
                <a:solidFill>
                  <a:schemeClr val="bg1"/>
                </a:solidFill>
              </a:rPr>
              <a:t>scenes from around the </a:t>
            </a:r>
            <a:r>
              <a:rPr lang="en-US" sz="1800" dirty="0" smtClean="0">
                <a:solidFill>
                  <a:schemeClr val="bg1"/>
                </a:solidFill>
              </a:rPr>
              <a:t>world.</a:t>
            </a:r>
          </a:p>
          <a:p>
            <a:endParaRPr lang="en-US" dirty="0"/>
          </a:p>
        </p:txBody>
      </p:sp>
    </p:spTree>
    <p:extLst>
      <p:ext uri="{BB962C8B-B14F-4D97-AF65-F5344CB8AC3E}">
        <p14:creationId xmlns:p14="http://schemas.microsoft.com/office/powerpoint/2010/main" val="3001127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48543" y="752108"/>
            <a:ext cx="6948942" cy="5377544"/>
          </a:xfrm>
        </p:spPr>
        <p:txBody>
          <a:bodyPr>
            <a:normAutofit/>
          </a:bodyPr>
          <a:lstStyle/>
          <a:p>
            <a:pPr>
              <a:lnSpc>
                <a:spcPct val="120000"/>
              </a:lnSpc>
            </a:pPr>
            <a:r>
              <a:rPr lang="en-US" sz="1800" b="1" dirty="0" smtClean="0">
                <a:solidFill>
                  <a:schemeClr val="bg1"/>
                </a:solidFill>
              </a:rPr>
              <a:t>Postcard, </a:t>
            </a:r>
            <a:r>
              <a:rPr lang="en-US" sz="1800" b="1" i="1" dirty="0" smtClean="0">
                <a:solidFill>
                  <a:schemeClr val="bg1"/>
                </a:solidFill>
              </a:rPr>
              <a:t>View of double-berthed cabin on board the Hindenburg,</a:t>
            </a:r>
            <a:r>
              <a:rPr lang="en-US" sz="1800" b="1" dirty="0" smtClean="0">
                <a:solidFill>
                  <a:schemeClr val="bg1"/>
                </a:solidFill>
              </a:rPr>
              <a:t> 1938</a:t>
            </a:r>
          </a:p>
          <a:p>
            <a:pPr>
              <a:lnSpc>
                <a:spcPct val="120000"/>
              </a:lnSpc>
            </a:pPr>
            <a:r>
              <a:rPr lang="en-US" sz="1800" dirty="0">
                <a:solidFill>
                  <a:schemeClr val="bg1"/>
                </a:solidFill>
              </a:rPr>
              <a:t>P</a:t>
            </a:r>
            <a:r>
              <a:rPr lang="en-US" sz="1800" dirty="0" smtClean="0">
                <a:solidFill>
                  <a:schemeClr val="bg1"/>
                </a:solidFill>
              </a:rPr>
              <a:t>ublished by </a:t>
            </a:r>
            <a:r>
              <a:rPr lang="en-US" sz="1800" dirty="0" err="1" smtClean="0">
                <a:solidFill>
                  <a:schemeClr val="bg1"/>
                </a:solidFill>
              </a:rPr>
              <a:t>Verlag</a:t>
            </a:r>
            <a:r>
              <a:rPr lang="en-US" sz="1800" dirty="0" smtClean="0">
                <a:solidFill>
                  <a:schemeClr val="bg1"/>
                </a:solidFill>
              </a:rPr>
              <a:t>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Tübingen</a:t>
            </a:r>
            <a:r>
              <a:rPr lang="en-US" sz="1800" dirty="0" smtClean="0">
                <a:solidFill>
                  <a:schemeClr val="bg1"/>
                </a:solidFill>
              </a:rPr>
              <a:t>, Germany</a:t>
            </a:r>
          </a:p>
          <a:p>
            <a:pPr>
              <a:lnSpc>
                <a:spcPct val="120000"/>
              </a:lnSpc>
            </a:pPr>
            <a:r>
              <a:rPr lang="en-US" sz="1800" dirty="0" smtClean="0">
                <a:solidFill>
                  <a:schemeClr val="bg1"/>
                </a:solidFill>
              </a:rPr>
              <a:t>Photograph by O. v. </a:t>
            </a:r>
            <a:r>
              <a:rPr lang="en-US" sz="1800" dirty="0" err="1" smtClean="0">
                <a:solidFill>
                  <a:schemeClr val="bg1"/>
                </a:solidFill>
              </a:rPr>
              <a:t>Stetten</a:t>
            </a:r>
            <a:endParaRPr lang="en-US" sz="1800" dirty="0" smtClean="0">
              <a:solidFill>
                <a:schemeClr val="bg1"/>
              </a:solidFill>
            </a:endParaRPr>
          </a:p>
          <a:p>
            <a:pPr>
              <a:lnSpc>
                <a:spcPct val="120000"/>
              </a:lnSpc>
            </a:pPr>
            <a:r>
              <a:rPr lang="en-US" sz="1800" dirty="0" smtClean="0">
                <a:solidFill>
                  <a:schemeClr val="bg1"/>
                </a:solidFill>
              </a:rPr>
              <a:t>The </a:t>
            </a:r>
            <a:r>
              <a:rPr lang="en-US" sz="1800" dirty="0" err="1" smtClean="0">
                <a:solidFill>
                  <a:schemeClr val="bg1"/>
                </a:solidFill>
              </a:rPr>
              <a:t>Wolfsonian</a:t>
            </a:r>
            <a:r>
              <a:rPr lang="en-US" sz="1800" dirty="0" smtClean="0">
                <a:solidFill>
                  <a:schemeClr val="bg1"/>
                </a:solidFill>
              </a:rPr>
              <a:t>-FIU, The Mitchell </a:t>
            </a:r>
            <a:r>
              <a:rPr lang="en-US" sz="1800" dirty="0" err="1" smtClean="0">
                <a:solidFill>
                  <a:schemeClr val="bg1"/>
                </a:solidFill>
              </a:rPr>
              <a:t>Wolfson</a:t>
            </a:r>
            <a:r>
              <a:rPr lang="en-US" sz="1800" dirty="0" smtClean="0">
                <a:solidFill>
                  <a:schemeClr val="bg1"/>
                </a:solidFill>
              </a:rPr>
              <a:t> Jr. Collection </a:t>
            </a:r>
          </a:p>
          <a:p>
            <a:pPr>
              <a:lnSpc>
                <a:spcPct val="120000"/>
              </a:lnSpc>
            </a:pPr>
            <a:r>
              <a:rPr lang="en-US" sz="1800" dirty="0" smtClean="0">
                <a:solidFill>
                  <a:schemeClr val="bg1"/>
                </a:solidFill>
              </a:rPr>
              <a:t>XC1992.441.8</a:t>
            </a:r>
          </a:p>
          <a:p>
            <a:pPr>
              <a:lnSpc>
                <a:spcPct val="120000"/>
              </a:lnSpc>
            </a:pPr>
            <a:endParaRPr lang="en-US" sz="1800" dirty="0" smtClean="0">
              <a:solidFill>
                <a:schemeClr val="bg1"/>
              </a:solidFill>
            </a:endParaRPr>
          </a:p>
          <a:p>
            <a:pPr>
              <a:lnSpc>
                <a:spcPct val="120000"/>
              </a:lnSpc>
            </a:pPr>
            <a:r>
              <a:rPr lang="en-US" sz="1800" dirty="0">
                <a:solidFill>
                  <a:schemeClr val="bg1"/>
                </a:solidFill>
              </a:rPr>
              <a:t>Each </a:t>
            </a:r>
            <a:r>
              <a:rPr lang="en-US" sz="1800" dirty="0" smtClean="0">
                <a:solidFill>
                  <a:schemeClr val="bg1"/>
                </a:solidFill>
              </a:rPr>
              <a:t>cabin, </a:t>
            </a:r>
            <a:r>
              <a:rPr lang="en-US" sz="1800" dirty="0">
                <a:solidFill>
                  <a:schemeClr val="bg1"/>
                </a:solidFill>
              </a:rPr>
              <a:t>comparable to railroad sleeper compartments of the </a:t>
            </a:r>
            <a:r>
              <a:rPr lang="en-US" sz="1800" dirty="0" smtClean="0">
                <a:solidFill>
                  <a:schemeClr val="bg1"/>
                </a:solidFill>
              </a:rPr>
              <a:t>era, were equipped with call </a:t>
            </a:r>
            <a:r>
              <a:rPr lang="en-US" sz="1800" dirty="0">
                <a:solidFill>
                  <a:schemeClr val="bg1"/>
                </a:solidFill>
              </a:rPr>
              <a:t>buttons to summon a steward or stewardess, a small fold-down desk, a wash basin made of lightweight white plastic with taps for hot and cold </a:t>
            </a:r>
            <a:r>
              <a:rPr lang="en-US" sz="1800" dirty="0" smtClean="0">
                <a:solidFill>
                  <a:schemeClr val="bg1"/>
                </a:solidFill>
              </a:rPr>
              <a:t>water</a:t>
            </a:r>
            <a:r>
              <a:rPr lang="en-US" sz="1800" dirty="0">
                <a:solidFill>
                  <a:schemeClr val="bg1"/>
                </a:solidFill>
              </a:rPr>
              <a:t>, and a small closet covered with a curtain in which a limited number of suits or dresses could be </a:t>
            </a:r>
            <a:r>
              <a:rPr lang="en-US" sz="1800" dirty="0" smtClean="0">
                <a:solidFill>
                  <a:schemeClr val="bg1"/>
                </a:solidFill>
              </a:rPr>
              <a:t>hung. Other clothes and luggage had </a:t>
            </a:r>
            <a:r>
              <a:rPr lang="en-US" sz="1800" dirty="0">
                <a:solidFill>
                  <a:schemeClr val="bg1"/>
                </a:solidFill>
              </a:rPr>
              <a:t>to be kept in their suitcases, which could be stowed under the lower berth.</a:t>
            </a:r>
            <a:endParaRPr lang="en-US" sz="1800" dirty="0" smtClean="0">
              <a:solidFill>
                <a:schemeClr val="bg1"/>
              </a:solidFill>
            </a:endParaRPr>
          </a:p>
          <a:p>
            <a:endParaRPr lang="en-US" dirty="0">
              <a:solidFill>
                <a:schemeClr val="bg1"/>
              </a:solidFill>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16" t="1825" r="2422" b="1513"/>
          <a:stretch/>
        </p:blipFill>
        <p:spPr>
          <a:xfrm>
            <a:off x="7206343" y="176160"/>
            <a:ext cx="4659086" cy="6529440"/>
          </a:xfrm>
          <a:prstGeom prst="rect">
            <a:avLst/>
          </a:prstGeom>
        </p:spPr>
      </p:pic>
    </p:spTree>
    <p:extLst>
      <p:ext uri="{BB962C8B-B14F-4D97-AF65-F5344CB8AC3E}">
        <p14:creationId xmlns:p14="http://schemas.microsoft.com/office/powerpoint/2010/main" val="10993407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1493" t="1405" r="1738" b="1209"/>
          <a:stretch/>
        </p:blipFill>
        <p:spPr>
          <a:xfrm>
            <a:off x="5236029" y="1055914"/>
            <a:ext cx="6607630" cy="4746172"/>
          </a:xfrm>
        </p:spPr>
      </p:pic>
      <p:sp>
        <p:nvSpPr>
          <p:cNvPr id="4" name="Text Placeholder 3"/>
          <p:cNvSpPr>
            <a:spLocks noGrp="1"/>
          </p:cNvSpPr>
          <p:nvPr>
            <p:ph type="body" sz="half" idx="2"/>
          </p:nvPr>
        </p:nvSpPr>
        <p:spPr>
          <a:xfrm>
            <a:off x="130630" y="794657"/>
            <a:ext cx="5027124" cy="5606143"/>
          </a:xfrm>
        </p:spPr>
        <p:txBody>
          <a:bodyPr>
            <a:noAutofit/>
          </a:bodyPr>
          <a:lstStyle/>
          <a:p>
            <a:pPr>
              <a:lnSpc>
                <a:spcPct val="120000"/>
              </a:lnSpc>
            </a:pPr>
            <a:r>
              <a:rPr lang="en-US" sz="1800" b="1" dirty="0" smtClean="0">
                <a:solidFill>
                  <a:schemeClr val="bg1"/>
                </a:solidFill>
              </a:rPr>
              <a:t>Postcard, </a:t>
            </a:r>
            <a:r>
              <a:rPr lang="en-US" sz="1800" b="1" i="1" dirty="0" smtClean="0">
                <a:solidFill>
                  <a:schemeClr val="bg1"/>
                </a:solidFill>
              </a:rPr>
              <a:t>Smoking room on </a:t>
            </a:r>
            <a:r>
              <a:rPr lang="en-US" sz="1800" b="1" i="1" dirty="0">
                <a:solidFill>
                  <a:schemeClr val="bg1"/>
                </a:solidFill>
              </a:rPr>
              <a:t>board the Hindenburg,</a:t>
            </a:r>
            <a:r>
              <a:rPr lang="en-US" sz="1800" b="1" dirty="0">
                <a:solidFill>
                  <a:schemeClr val="bg1"/>
                </a:solidFill>
              </a:rPr>
              <a:t> 1938</a:t>
            </a:r>
          </a:p>
          <a:p>
            <a:pPr>
              <a:lnSpc>
                <a:spcPct val="120000"/>
              </a:lnSpc>
            </a:pPr>
            <a:r>
              <a:rPr lang="en-US" sz="1800" dirty="0" smtClean="0">
                <a:solidFill>
                  <a:schemeClr val="bg1"/>
                </a:solidFill>
              </a:rPr>
              <a:t>Published </a:t>
            </a:r>
            <a:r>
              <a:rPr lang="en-US" sz="1800" dirty="0">
                <a:solidFill>
                  <a:schemeClr val="bg1"/>
                </a:solidFill>
              </a:rPr>
              <a:t>by </a:t>
            </a:r>
            <a:r>
              <a:rPr lang="en-US" sz="1800" dirty="0" err="1">
                <a:solidFill>
                  <a:schemeClr val="bg1"/>
                </a:solidFill>
              </a:rPr>
              <a:t>Verlag</a:t>
            </a:r>
            <a:r>
              <a:rPr lang="en-US" sz="1800" dirty="0">
                <a:solidFill>
                  <a:schemeClr val="bg1"/>
                </a:solidFill>
              </a:rPr>
              <a:t> </a:t>
            </a:r>
            <a:r>
              <a:rPr lang="en-US" sz="1800" dirty="0" err="1">
                <a:solidFill>
                  <a:schemeClr val="bg1"/>
                </a:solidFill>
              </a:rPr>
              <a:t>Gebr</a:t>
            </a:r>
            <a:r>
              <a:rPr lang="en-US" sz="1800" dirty="0">
                <a:solidFill>
                  <a:schemeClr val="bg1"/>
                </a:solidFill>
              </a:rPr>
              <a:t>. Metz, </a:t>
            </a:r>
            <a:r>
              <a:rPr lang="en-US" sz="1800" dirty="0" err="1">
                <a:solidFill>
                  <a:schemeClr val="bg1"/>
                </a:solidFill>
              </a:rPr>
              <a:t>Tübingen</a:t>
            </a:r>
            <a:r>
              <a:rPr lang="en-US" sz="1800" dirty="0">
                <a:solidFill>
                  <a:schemeClr val="bg1"/>
                </a:solidFill>
              </a:rPr>
              <a:t>, Germany</a:t>
            </a:r>
          </a:p>
          <a:p>
            <a:pPr>
              <a:lnSpc>
                <a:spcPct val="120000"/>
              </a:lnSpc>
            </a:pPr>
            <a:r>
              <a:rPr lang="en-US" sz="1800" dirty="0" smtClean="0">
                <a:solidFill>
                  <a:schemeClr val="bg1"/>
                </a:solidFill>
              </a:rPr>
              <a:t>Photographed by </a:t>
            </a:r>
            <a:r>
              <a:rPr lang="en-US" sz="1800" dirty="0">
                <a:solidFill>
                  <a:schemeClr val="bg1"/>
                </a:solidFill>
              </a:rPr>
              <a:t>O. v</a:t>
            </a:r>
            <a:r>
              <a:rPr lang="en-US" sz="1800" dirty="0" smtClean="0">
                <a:solidFill>
                  <a:schemeClr val="bg1"/>
                </a:solidFill>
              </a:rPr>
              <a:t>. </a:t>
            </a:r>
            <a:r>
              <a:rPr lang="en-US" sz="1800" dirty="0" err="1" smtClean="0">
                <a:solidFill>
                  <a:schemeClr val="bg1"/>
                </a:solidFill>
              </a:rPr>
              <a:t>Stetten</a:t>
            </a:r>
            <a:endParaRPr lang="en-US" sz="1800" dirty="0">
              <a:solidFill>
                <a:schemeClr val="bg1"/>
              </a:solidFill>
            </a:endParaRPr>
          </a:p>
          <a:p>
            <a:pPr>
              <a:lnSpc>
                <a:spcPct val="120000"/>
              </a:lnSpc>
            </a:pPr>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pPr>
              <a:lnSpc>
                <a:spcPct val="120000"/>
              </a:lnSpc>
            </a:pPr>
            <a:r>
              <a:rPr lang="en-US" sz="1800" dirty="0" smtClean="0">
                <a:solidFill>
                  <a:schemeClr val="bg1"/>
                </a:solidFill>
              </a:rPr>
              <a:t>XC1992.441.9</a:t>
            </a:r>
          </a:p>
          <a:p>
            <a:pPr>
              <a:lnSpc>
                <a:spcPct val="120000"/>
              </a:lnSpc>
            </a:pPr>
            <a:endParaRPr lang="en-US" sz="1800" dirty="0" smtClean="0">
              <a:solidFill>
                <a:schemeClr val="bg1"/>
              </a:solidFill>
            </a:endParaRPr>
          </a:p>
          <a:p>
            <a:pPr>
              <a:lnSpc>
                <a:spcPct val="120000"/>
              </a:lnSpc>
            </a:pPr>
            <a:r>
              <a:rPr lang="en-US" sz="1800" dirty="0">
                <a:solidFill>
                  <a:schemeClr val="bg1"/>
                </a:solidFill>
              </a:rPr>
              <a:t>The smoking room was painted blue, with dark blue-grey leather furniture, and the walls were decorated with yellow pigskin and illustrations by Otto </a:t>
            </a:r>
            <a:r>
              <a:rPr lang="en-US" sz="1800" dirty="0" err="1">
                <a:solidFill>
                  <a:schemeClr val="bg1"/>
                </a:solidFill>
              </a:rPr>
              <a:t>Arpke</a:t>
            </a:r>
            <a:r>
              <a:rPr lang="en-US" sz="1800" dirty="0">
                <a:solidFill>
                  <a:schemeClr val="bg1"/>
                </a:solidFill>
              </a:rPr>
              <a:t> </a:t>
            </a:r>
            <a:r>
              <a:rPr lang="en-US" sz="1800" dirty="0" smtClean="0">
                <a:solidFill>
                  <a:schemeClr val="bg1"/>
                </a:solidFill>
              </a:rPr>
              <a:t>(1886-1943) depicting </a:t>
            </a:r>
            <a:r>
              <a:rPr lang="en-US" sz="1800" dirty="0">
                <a:solidFill>
                  <a:schemeClr val="bg1"/>
                </a:solidFill>
              </a:rPr>
              <a:t>the history of lighter-than-air flight from the </a:t>
            </a:r>
            <a:r>
              <a:rPr lang="en-US" sz="1800" dirty="0" err="1">
                <a:solidFill>
                  <a:schemeClr val="bg1"/>
                </a:solidFill>
              </a:rPr>
              <a:t>Montgolfiers’s</a:t>
            </a:r>
            <a:r>
              <a:rPr lang="en-US" sz="1800" dirty="0">
                <a:solidFill>
                  <a:schemeClr val="bg1"/>
                </a:solidFill>
              </a:rPr>
              <a:t> balloon to the Graf Zeppelin.</a:t>
            </a:r>
          </a:p>
          <a:p>
            <a:endParaRPr lang="en-US" sz="1800" dirty="0"/>
          </a:p>
        </p:txBody>
      </p:sp>
      <p:sp>
        <p:nvSpPr>
          <p:cNvPr id="5" name="Picture Placeholder 2"/>
          <p:cNvSpPr txBox="1">
            <a:spLocks/>
          </p:cNvSpPr>
          <p:nvPr/>
        </p:nvSpPr>
        <p:spPr>
          <a:xfrm>
            <a:off x="5183187" y="995363"/>
            <a:ext cx="6685905" cy="4873625"/>
          </a:xfrm>
          <a:prstGeom prst="rect">
            <a:avLst/>
          </a:prstGeom>
        </p:spPr>
      </p:sp>
    </p:spTree>
    <p:extLst>
      <p:ext uri="{BB962C8B-B14F-4D97-AF65-F5344CB8AC3E}">
        <p14:creationId xmlns:p14="http://schemas.microsoft.com/office/powerpoint/2010/main" val="2370927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85056" y="936171"/>
            <a:ext cx="5519057" cy="4637315"/>
          </a:xfrm>
        </p:spPr>
        <p:txBody>
          <a:bodyPr>
            <a:normAutofit/>
          </a:bodyPr>
          <a:lstStyle/>
          <a:p>
            <a:pPr>
              <a:lnSpc>
                <a:spcPct val="120000"/>
              </a:lnSpc>
            </a:pPr>
            <a:r>
              <a:rPr lang="en-US" sz="1800" b="1" dirty="0" smtClean="0">
                <a:solidFill>
                  <a:schemeClr val="bg1"/>
                </a:solidFill>
              </a:rPr>
              <a:t>Postcard, </a:t>
            </a:r>
            <a:r>
              <a:rPr lang="en-US" sz="1800" b="1" i="1" dirty="0" smtClean="0">
                <a:solidFill>
                  <a:schemeClr val="bg1"/>
                </a:solidFill>
              </a:rPr>
              <a:t>Smoking </a:t>
            </a:r>
            <a:r>
              <a:rPr lang="en-US" sz="1800" b="1" i="1" dirty="0">
                <a:solidFill>
                  <a:schemeClr val="bg1"/>
                </a:solidFill>
              </a:rPr>
              <a:t>room on board the Hindenburg,</a:t>
            </a:r>
            <a:r>
              <a:rPr lang="en-US" sz="1800" b="1" dirty="0">
                <a:solidFill>
                  <a:schemeClr val="bg1"/>
                </a:solidFill>
              </a:rPr>
              <a:t> 1938</a:t>
            </a:r>
          </a:p>
          <a:p>
            <a:pPr>
              <a:lnSpc>
                <a:spcPct val="120000"/>
              </a:lnSpc>
            </a:pPr>
            <a:r>
              <a:rPr lang="en-US" sz="1800" dirty="0" smtClean="0">
                <a:solidFill>
                  <a:schemeClr val="bg1"/>
                </a:solidFill>
              </a:rPr>
              <a:t>Published </a:t>
            </a:r>
            <a:r>
              <a:rPr lang="en-US" sz="1800" dirty="0">
                <a:solidFill>
                  <a:schemeClr val="bg1"/>
                </a:solidFill>
              </a:rPr>
              <a:t>by </a:t>
            </a:r>
            <a:r>
              <a:rPr lang="en-US" sz="1800" dirty="0" err="1">
                <a:solidFill>
                  <a:schemeClr val="bg1"/>
                </a:solidFill>
              </a:rPr>
              <a:t>Verlag</a:t>
            </a:r>
            <a:r>
              <a:rPr lang="en-US" sz="1800" dirty="0">
                <a:solidFill>
                  <a:schemeClr val="bg1"/>
                </a:solidFill>
              </a:rPr>
              <a:t> </a:t>
            </a:r>
            <a:r>
              <a:rPr lang="en-US" sz="1800" dirty="0" err="1">
                <a:solidFill>
                  <a:schemeClr val="bg1"/>
                </a:solidFill>
              </a:rPr>
              <a:t>Gebr</a:t>
            </a:r>
            <a:r>
              <a:rPr lang="en-US" sz="1800" dirty="0">
                <a:solidFill>
                  <a:schemeClr val="bg1"/>
                </a:solidFill>
              </a:rPr>
              <a:t>. Metz, </a:t>
            </a:r>
            <a:r>
              <a:rPr lang="en-US" sz="1800" dirty="0" err="1">
                <a:solidFill>
                  <a:schemeClr val="bg1"/>
                </a:solidFill>
              </a:rPr>
              <a:t>Tübingen</a:t>
            </a:r>
            <a:r>
              <a:rPr lang="en-US" sz="1800" dirty="0">
                <a:solidFill>
                  <a:schemeClr val="bg1"/>
                </a:solidFill>
              </a:rPr>
              <a:t>, Germany</a:t>
            </a:r>
          </a:p>
          <a:p>
            <a:pPr>
              <a:lnSpc>
                <a:spcPct val="120000"/>
              </a:lnSpc>
            </a:pPr>
            <a:r>
              <a:rPr lang="en-US" sz="1800" dirty="0" smtClean="0">
                <a:solidFill>
                  <a:schemeClr val="bg1"/>
                </a:solidFill>
              </a:rPr>
              <a:t>Photograph </a:t>
            </a:r>
            <a:r>
              <a:rPr lang="en-US" sz="1800" dirty="0">
                <a:solidFill>
                  <a:schemeClr val="bg1"/>
                </a:solidFill>
              </a:rPr>
              <a:t>by O. v</a:t>
            </a:r>
            <a:r>
              <a:rPr lang="en-US" sz="1800" dirty="0" smtClean="0">
                <a:solidFill>
                  <a:schemeClr val="bg1"/>
                </a:solidFill>
              </a:rPr>
              <a:t>. </a:t>
            </a:r>
            <a:r>
              <a:rPr lang="en-US" sz="1800" dirty="0" err="1" smtClean="0">
                <a:solidFill>
                  <a:schemeClr val="bg1"/>
                </a:solidFill>
              </a:rPr>
              <a:t>Stetten</a:t>
            </a:r>
            <a:endParaRPr lang="en-US" sz="1800" dirty="0">
              <a:solidFill>
                <a:schemeClr val="bg1"/>
              </a:solidFill>
            </a:endParaRPr>
          </a:p>
          <a:p>
            <a:pPr>
              <a:lnSpc>
                <a:spcPct val="120000"/>
              </a:lnSpc>
            </a:pPr>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pPr>
              <a:lnSpc>
                <a:spcPct val="120000"/>
              </a:lnSpc>
            </a:pPr>
            <a:r>
              <a:rPr lang="en-US" sz="1800" dirty="0" smtClean="0">
                <a:solidFill>
                  <a:schemeClr val="bg1"/>
                </a:solidFill>
              </a:rPr>
              <a:t>XC1992.441.8</a:t>
            </a:r>
          </a:p>
          <a:p>
            <a:pPr>
              <a:lnSpc>
                <a:spcPct val="120000"/>
              </a:lnSpc>
            </a:pPr>
            <a:endParaRPr lang="en-US" sz="1800" dirty="0">
              <a:solidFill>
                <a:schemeClr val="bg1"/>
              </a:solidFill>
            </a:endParaRPr>
          </a:p>
          <a:p>
            <a:r>
              <a:rPr lang="en-US" sz="1800" dirty="0">
                <a:solidFill>
                  <a:schemeClr val="bg1"/>
                </a:solidFill>
              </a:rPr>
              <a:t>The smoking room was kept at higher than ambient pressure, so that no leaking hydrogen could enter the </a:t>
            </a:r>
            <a:r>
              <a:rPr lang="en-US" sz="1800" dirty="0" smtClean="0">
                <a:solidFill>
                  <a:schemeClr val="bg1"/>
                </a:solidFill>
              </a:rPr>
              <a:t>room. This room (and </a:t>
            </a:r>
            <a:r>
              <a:rPr lang="en-US" sz="1800" dirty="0">
                <a:solidFill>
                  <a:schemeClr val="bg1"/>
                </a:solidFill>
              </a:rPr>
              <a:t>its associated </a:t>
            </a:r>
            <a:r>
              <a:rPr lang="en-US" sz="1800" dirty="0" smtClean="0">
                <a:solidFill>
                  <a:schemeClr val="bg1"/>
                </a:solidFill>
              </a:rPr>
              <a:t>bar) </a:t>
            </a:r>
            <a:r>
              <a:rPr lang="en-US" sz="1800" dirty="0">
                <a:solidFill>
                  <a:schemeClr val="bg1"/>
                </a:solidFill>
              </a:rPr>
              <a:t>were </a:t>
            </a:r>
            <a:r>
              <a:rPr lang="en-US" sz="1800" dirty="0" smtClean="0">
                <a:solidFill>
                  <a:schemeClr val="bg1"/>
                </a:solidFill>
              </a:rPr>
              <a:t>also separated </a:t>
            </a:r>
            <a:r>
              <a:rPr lang="en-US" sz="1800" dirty="0">
                <a:solidFill>
                  <a:schemeClr val="bg1"/>
                </a:solidFill>
              </a:rPr>
              <a:t>from the rest of the ship by a double-door airlock.  One electric lighter was provided, as no open flames were allowed aboard the ship.</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606" t="982" r="1822" b="1928"/>
          <a:stretch/>
        </p:blipFill>
        <p:spPr>
          <a:xfrm>
            <a:off x="7315200" y="217714"/>
            <a:ext cx="4582886" cy="6455228"/>
          </a:xfrm>
          <a:prstGeom prst="rect">
            <a:avLst/>
          </a:prstGeom>
        </p:spPr>
      </p:pic>
    </p:spTree>
    <p:extLst>
      <p:ext uri="{BB962C8B-B14F-4D97-AF65-F5344CB8AC3E}">
        <p14:creationId xmlns:p14="http://schemas.microsoft.com/office/powerpoint/2010/main" val="292866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52999" y="822466"/>
            <a:ext cx="7113773" cy="4968734"/>
          </a:xfrm>
        </p:spPr>
      </p:pic>
      <p:sp>
        <p:nvSpPr>
          <p:cNvPr id="4" name="Text Placeholder 3"/>
          <p:cNvSpPr>
            <a:spLocks noGrp="1"/>
          </p:cNvSpPr>
          <p:nvPr>
            <p:ph type="body" sz="half" idx="2"/>
          </p:nvPr>
        </p:nvSpPr>
        <p:spPr>
          <a:xfrm>
            <a:off x="121331" y="1763485"/>
            <a:ext cx="4592184" cy="4985657"/>
          </a:xfrm>
        </p:spPr>
        <p:txBody>
          <a:bodyPr/>
          <a:lstStyle/>
          <a:p>
            <a:r>
              <a:rPr lang="en-US" sz="1800" b="1" dirty="0" smtClean="0">
                <a:solidFill>
                  <a:schemeClr val="bg1"/>
                </a:solidFill>
              </a:rPr>
              <a:t>Postcard, </a:t>
            </a:r>
            <a:r>
              <a:rPr lang="en-US" sz="1800" b="1" i="1" dirty="0">
                <a:solidFill>
                  <a:schemeClr val="bg1"/>
                </a:solidFill>
              </a:rPr>
              <a:t>Airship </a:t>
            </a:r>
            <a:r>
              <a:rPr lang="en-US" sz="1800" b="1" i="1" dirty="0" smtClean="0">
                <a:solidFill>
                  <a:schemeClr val="bg1"/>
                </a:solidFill>
              </a:rPr>
              <a:t>works, Friedrichshafen.  View from the West,</a:t>
            </a:r>
            <a:r>
              <a:rPr lang="en-US" sz="1800" b="1" dirty="0" smtClean="0">
                <a:solidFill>
                  <a:schemeClr val="bg1"/>
                </a:solidFill>
              </a:rPr>
              <a:t> [1928?]</a:t>
            </a:r>
            <a:endParaRPr lang="en-US" sz="1800" b="1" i="1" dirty="0" smtClean="0">
              <a:solidFill>
                <a:schemeClr val="bg1"/>
              </a:solidFill>
            </a:endParaRPr>
          </a:p>
          <a:p>
            <a:r>
              <a:rPr lang="en-US" sz="1800" dirty="0">
                <a:solidFill>
                  <a:schemeClr val="bg1"/>
                </a:solidFill>
              </a:rPr>
              <a:t>P</a:t>
            </a:r>
            <a:r>
              <a:rPr lang="en-US" sz="1800" dirty="0" smtClean="0">
                <a:solidFill>
                  <a:schemeClr val="bg1"/>
                </a:solidFill>
              </a:rPr>
              <a:t>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r>
              <a:rPr lang="en-US" sz="1800" dirty="0" smtClean="0">
                <a:solidFill>
                  <a:schemeClr val="bg1"/>
                </a:solidFill>
              </a:rPr>
              <a:t>XC1994.4317.3</a:t>
            </a:r>
            <a:endParaRPr lang="en-US" sz="1800" dirty="0">
              <a:solidFill>
                <a:schemeClr val="bg1"/>
              </a:solidFill>
            </a:endParaRPr>
          </a:p>
          <a:p>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13429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90457" y="1004400"/>
            <a:ext cx="6754058" cy="4721488"/>
          </a:xfrm>
        </p:spPr>
      </p:pic>
      <p:sp>
        <p:nvSpPr>
          <p:cNvPr id="4" name="Text Placeholder 3"/>
          <p:cNvSpPr>
            <a:spLocks noGrp="1"/>
          </p:cNvSpPr>
          <p:nvPr>
            <p:ph type="body" sz="half" idx="2"/>
          </p:nvPr>
        </p:nvSpPr>
        <p:spPr>
          <a:xfrm>
            <a:off x="108857" y="1306286"/>
            <a:ext cx="5094514" cy="5704114"/>
          </a:xfrm>
        </p:spPr>
        <p:txBody>
          <a:bodyPr>
            <a:normAutofit/>
          </a:bodyPr>
          <a:lstStyle/>
          <a:p>
            <a:r>
              <a:rPr lang="en-US" sz="1800" b="1" dirty="0" smtClean="0">
                <a:solidFill>
                  <a:schemeClr val="bg1"/>
                </a:solidFill>
              </a:rPr>
              <a:t>Postcard, </a:t>
            </a:r>
            <a:r>
              <a:rPr lang="en-US" sz="1800" b="1" i="1" dirty="0" smtClean="0">
                <a:solidFill>
                  <a:schemeClr val="bg1"/>
                </a:solidFill>
              </a:rPr>
              <a:t>Christening of the Graf Zeppelin, </a:t>
            </a:r>
            <a:r>
              <a:rPr lang="en-US" sz="1800" b="1" dirty="0">
                <a:solidFill>
                  <a:schemeClr val="bg1"/>
                </a:solidFill>
              </a:rPr>
              <a:t>[1928?]</a:t>
            </a:r>
            <a:endParaRPr lang="en-US" sz="1800" b="1" i="1" dirty="0">
              <a:solidFill>
                <a:schemeClr val="bg1"/>
              </a:solidFill>
            </a:endParaRPr>
          </a:p>
          <a:p>
            <a:r>
              <a:rPr lang="en-US" sz="1800" dirty="0" smtClean="0">
                <a:solidFill>
                  <a:schemeClr val="bg1"/>
                </a:solidFill>
              </a:rPr>
              <a:t>Published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XC1994.4317.2</a:t>
            </a:r>
            <a:endParaRPr lang="en-US" sz="1800" dirty="0">
              <a:solidFill>
                <a:schemeClr val="bg1"/>
              </a:solidFill>
            </a:endParaRPr>
          </a:p>
          <a:p>
            <a:endParaRPr lang="en-US" sz="1800" dirty="0" smtClean="0">
              <a:solidFill>
                <a:schemeClr val="bg1"/>
              </a:solidFill>
            </a:endParaRPr>
          </a:p>
          <a:p>
            <a:r>
              <a:rPr lang="en-US" sz="1800" dirty="0" smtClean="0">
                <a:solidFill>
                  <a:schemeClr val="bg1"/>
                </a:solidFill>
              </a:rPr>
              <a:t>LZ 127 </a:t>
            </a:r>
            <a:r>
              <a:rPr lang="en-US" sz="1800" dirty="0">
                <a:solidFill>
                  <a:schemeClr val="bg1"/>
                </a:solidFill>
              </a:rPr>
              <a:t>was christened </a:t>
            </a:r>
            <a:r>
              <a:rPr lang="en-US" sz="1800" i="1" dirty="0">
                <a:solidFill>
                  <a:schemeClr val="bg1"/>
                </a:solidFill>
              </a:rPr>
              <a:t>"Graf Zeppelin"</a:t>
            </a:r>
            <a:r>
              <a:rPr lang="en-US" sz="1800" dirty="0">
                <a:solidFill>
                  <a:schemeClr val="bg1"/>
                </a:solidFill>
              </a:rPr>
              <a:t> by Countess </a:t>
            </a:r>
            <a:r>
              <a:rPr lang="en-US" sz="1800" dirty="0" err="1">
                <a:solidFill>
                  <a:schemeClr val="bg1"/>
                </a:solidFill>
              </a:rPr>
              <a:t>Brandenstein</a:t>
            </a:r>
            <a:r>
              <a:rPr lang="en-US" sz="1800" dirty="0">
                <a:solidFill>
                  <a:schemeClr val="bg1"/>
                </a:solidFill>
              </a:rPr>
              <a:t>-Zeppelin in July 1928, the 90th anniversary of the birth of her </a:t>
            </a:r>
            <a:r>
              <a:rPr lang="en-US" sz="1800" dirty="0" smtClean="0">
                <a:solidFill>
                  <a:schemeClr val="bg1"/>
                </a:solidFill>
              </a:rPr>
              <a:t>father, </a:t>
            </a:r>
            <a:r>
              <a:rPr lang="en-US" sz="1800" dirty="0">
                <a:solidFill>
                  <a:schemeClr val="bg1"/>
                </a:solidFill>
              </a:rPr>
              <a:t>Ferdinand von Zeppelin (1838-1917).</a:t>
            </a:r>
          </a:p>
        </p:txBody>
      </p:sp>
    </p:spTree>
    <p:extLst>
      <p:ext uri="{BB962C8B-B14F-4D97-AF65-F5344CB8AC3E}">
        <p14:creationId xmlns:p14="http://schemas.microsoft.com/office/powerpoint/2010/main" val="165335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958" t="1584" r="3305" b="2364"/>
          <a:stretch/>
        </p:blipFill>
        <p:spPr>
          <a:xfrm>
            <a:off x="7086599" y="135960"/>
            <a:ext cx="4635997" cy="6602297"/>
          </a:xfrm>
        </p:spPr>
      </p:pic>
      <p:sp>
        <p:nvSpPr>
          <p:cNvPr id="4" name="Text Placeholder 3"/>
          <p:cNvSpPr>
            <a:spLocks noGrp="1"/>
          </p:cNvSpPr>
          <p:nvPr>
            <p:ph type="body" sz="half" idx="2"/>
          </p:nvPr>
        </p:nvSpPr>
        <p:spPr>
          <a:xfrm>
            <a:off x="206830" y="2057400"/>
            <a:ext cx="6672942" cy="3811588"/>
          </a:xfrm>
        </p:spPr>
        <p:txBody>
          <a:bodyPr/>
          <a:lstStyle/>
          <a:p>
            <a:r>
              <a:rPr lang="en-US" sz="1800" b="1" dirty="0" smtClean="0">
                <a:solidFill>
                  <a:schemeClr val="bg1"/>
                </a:solidFill>
              </a:rPr>
              <a:t>Schedule, </a:t>
            </a:r>
            <a:r>
              <a:rPr lang="en-US" sz="1800" b="1" i="1" dirty="0" smtClean="0">
                <a:solidFill>
                  <a:schemeClr val="bg1"/>
                </a:solidFill>
              </a:rPr>
              <a:t>Use the German Air Mail Service to South America,</a:t>
            </a:r>
            <a:r>
              <a:rPr lang="en-US" sz="1800" b="1" dirty="0" smtClean="0">
                <a:solidFill>
                  <a:schemeClr val="bg1"/>
                </a:solidFill>
              </a:rPr>
              <a:t> 1934</a:t>
            </a:r>
          </a:p>
          <a:p>
            <a:r>
              <a:rPr lang="en-US" sz="1800" dirty="0">
                <a:solidFill>
                  <a:schemeClr val="bg1"/>
                </a:solidFill>
              </a:rPr>
              <a:t>P</a:t>
            </a:r>
            <a:r>
              <a:rPr lang="en-US" sz="1800" dirty="0" smtClean="0">
                <a:solidFill>
                  <a:schemeClr val="bg1"/>
                </a:solidFill>
              </a:rPr>
              <a:t>ublished by </a:t>
            </a:r>
            <a:r>
              <a:rPr lang="en-US" sz="1800" dirty="0">
                <a:solidFill>
                  <a:schemeClr val="bg1"/>
                </a:solidFill>
              </a:rPr>
              <a:t>Wm. H. Müller &amp; Co</a:t>
            </a:r>
            <a:r>
              <a:rPr lang="en-US" sz="1800" dirty="0" smtClean="0">
                <a:solidFill>
                  <a:schemeClr val="bg1"/>
                </a:solidFill>
              </a:rPr>
              <a:t>., London, 1934</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r>
              <a:rPr lang="en-US" sz="1800" dirty="0" smtClean="0">
                <a:solidFill>
                  <a:schemeClr val="bg1"/>
                </a:solidFill>
              </a:rPr>
              <a:t>XB1992.1918</a:t>
            </a:r>
          </a:p>
          <a:p>
            <a:endParaRPr lang="en-US" sz="1800" dirty="0" smtClean="0">
              <a:solidFill>
                <a:schemeClr val="bg1"/>
              </a:solidFill>
            </a:endParaRPr>
          </a:p>
          <a:p>
            <a:r>
              <a:rPr lang="en-US" sz="1800" dirty="0" smtClean="0">
                <a:solidFill>
                  <a:schemeClr val="bg1"/>
                </a:solidFill>
              </a:rPr>
              <a:t>In </a:t>
            </a:r>
            <a:r>
              <a:rPr lang="en-US" sz="1800" dirty="0">
                <a:solidFill>
                  <a:schemeClr val="bg1"/>
                </a:solidFill>
              </a:rPr>
              <a:t>1932 the </a:t>
            </a:r>
            <a:r>
              <a:rPr lang="en-US" sz="1800" i="1" dirty="0">
                <a:solidFill>
                  <a:schemeClr val="bg1"/>
                </a:solidFill>
              </a:rPr>
              <a:t>Graf</a:t>
            </a:r>
            <a:r>
              <a:rPr lang="en-US" sz="1800" dirty="0">
                <a:solidFill>
                  <a:schemeClr val="bg1"/>
                </a:solidFill>
              </a:rPr>
              <a:t> began five years of providing regularly scheduled passenger, mail, and freight service between Germany and South America (Brazil).</a:t>
            </a:r>
          </a:p>
          <a:p>
            <a:endParaRPr lang="en-US" dirty="0"/>
          </a:p>
        </p:txBody>
      </p:sp>
    </p:spTree>
    <p:extLst>
      <p:ext uri="{BB962C8B-B14F-4D97-AF65-F5344CB8AC3E}">
        <p14:creationId xmlns:p14="http://schemas.microsoft.com/office/powerpoint/2010/main" val="8348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63" t="1941" r="1523" b="1682"/>
          <a:stretch/>
        </p:blipFill>
        <p:spPr>
          <a:xfrm>
            <a:off x="4985658" y="1349829"/>
            <a:ext cx="6977743" cy="4365171"/>
          </a:xfrm>
        </p:spPr>
      </p:pic>
      <p:sp>
        <p:nvSpPr>
          <p:cNvPr id="4" name="Text Placeholder 3"/>
          <p:cNvSpPr>
            <a:spLocks noGrp="1"/>
          </p:cNvSpPr>
          <p:nvPr>
            <p:ph type="body" sz="half" idx="2"/>
          </p:nvPr>
        </p:nvSpPr>
        <p:spPr>
          <a:xfrm>
            <a:off x="121329" y="664029"/>
            <a:ext cx="4864327" cy="5377542"/>
          </a:xfrm>
        </p:spPr>
        <p:txBody>
          <a:bodyPr>
            <a:noAutofit/>
          </a:bodyPr>
          <a:lstStyle/>
          <a:p>
            <a:r>
              <a:rPr lang="en-US" sz="1800" b="1" dirty="0" smtClean="0">
                <a:solidFill>
                  <a:schemeClr val="bg1"/>
                </a:solidFill>
              </a:rPr>
              <a:t>Postcard, </a:t>
            </a:r>
            <a:r>
              <a:rPr lang="en-US" sz="1800" b="1" i="1" dirty="0" smtClean="0">
                <a:solidFill>
                  <a:schemeClr val="bg1"/>
                </a:solidFill>
              </a:rPr>
              <a:t>Passengers boarding the Graf Zeppelin,</a:t>
            </a:r>
            <a:r>
              <a:rPr lang="en-US" sz="1800" b="1" dirty="0" smtClean="0">
                <a:solidFill>
                  <a:schemeClr val="bg1"/>
                </a:solidFill>
              </a:rPr>
              <a:t> [1928?]</a:t>
            </a:r>
          </a:p>
          <a:p>
            <a:r>
              <a:rPr lang="en-US" sz="1800" dirty="0" smtClean="0">
                <a:solidFill>
                  <a:schemeClr val="bg1"/>
                </a:solidFill>
              </a:rPr>
              <a:t>Published by </a:t>
            </a:r>
            <a:r>
              <a:rPr lang="en-US" sz="1800" dirty="0" err="1" smtClean="0">
                <a:solidFill>
                  <a:schemeClr val="bg1"/>
                </a:solidFill>
              </a:rPr>
              <a:t>Gebr</a:t>
            </a:r>
            <a:r>
              <a:rPr lang="en-US" sz="1800" dirty="0" smtClean="0">
                <a:solidFill>
                  <a:schemeClr val="bg1"/>
                </a:solidFill>
              </a:rPr>
              <a:t>. Metz, </a:t>
            </a:r>
            <a:r>
              <a:rPr lang="en-US" sz="1800" dirty="0" err="1" smtClean="0">
                <a:solidFill>
                  <a:schemeClr val="bg1"/>
                </a:solidFill>
              </a:rPr>
              <a:t>Kunstanstallt</a:t>
            </a:r>
            <a:r>
              <a:rPr lang="en-US" sz="1800" dirty="0" smtClean="0">
                <a:solidFill>
                  <a:schemeClr val="bg1"/>
                </a:solidFill>
              </a:rPr>
              <a:t>, </a:t>
            </a:r>
            <a:r>
              <a:rPr lang="en-US" sz="1800" dirty="0" err="1">
                <a:solidFill>
                  <a:schemeClr val="bg1"/>
                </a:solidFill>
              </a:rPr>
              <a:t>Tübingen</a:t>
            </a:r>
            <a:r>
              <a:rPr lang="en-US" sz="1800" dirty="0">
                <a:solidFill>
                  <a:schemeClr val="bg1"/>
                </a:solidFill>
              </a:rPr>
              <a:t>, </a:t>
            </a:r>
            <a:r>
              <a:rPr lang="en-US" sz="1800" dirty="0" smtClean="0">
                <a:solidFill>
                  <a:schemeClr val="bg1"/>
                </a:solidFill>
              </a:rPr>
              <a:t>Germany</a:t>
            </a:r>
          </a:p>
          <a:p>
            <a:r>
              <a:rPr lang="en-US" sz="1800" dirty="0" smtClean="0">
                <a:solidFill>
                  <a:schemeClr val="bg1"/>
                </a:solidFill>
              </a:rPr>
              <a:t>Photographed </a:t>
            </a:r>
            <a:r>
              <a:rPr lang="en-US" sz="1800" dirty="0" smtClean="0">
                <a:solidFill>
                  <a:schemeClr val="bg1"/>
                </a:solidFill>
              </a:rPr>
              <a:t>by </a:t>
            </a:r>
            <a:r>
              <a:rPr lang="en-US" sz="1800" dirty="0" smtClean="0">
                <a:solidFill>
                  <a:schemeClr val="bg1"/>
                </a:solidFill>
              </a:rPr>
              <a:t>Abt</a:t>
            </a:r>
            <a:r>
              <a:rPr lang="en-US" sz="1800" dirty="0" smtClean="0">
                <a:solidFill>
                  <a:schemeClr val="bg1"/>
                </a:solidFill>
              </a:rPr>
              <a:t>. </a:t>
            </a:r>
            <a:r>
              <a:rPr lang="en-US" sz="1800" dirty="0" err="1" smtClean="0">
                <a:solidFill>
                  <a:schemeClr val="bg1"/>
                </a:solidFill>
              </a:rPr>
              <a:t>Luftschiffbau</a:t>
            </a:r>
            <a:r>
              <a:rPr lang="en-US" sz="1800" dirty="0" smtClean="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XB1992.182</a:t>
            </a:r>
          </a:p>
          <a:p>
            <a:endParaRPr lang="en-US" sz="1800" dirty="0">
              <a:solidFill>
                <a:schemeClr val="bg1"/>
              </a:solidFill>
            </a:endParaRPr>
          </a:p>
          <a:p>
            <a:r>
              <a:rPr lang="en-US" sz="1800" dirty="0">
                <a:solidFill>
                  <a:schemeClr val="bg1"/>
                </a:solidFill>
              </a:rPr>
              <a:t>During its </a:t>
            </a:r>
            <a:r>
              <a:rPr lang="en-US" sz="1800" dirty="0" smtClean="0">
                <a:solidFill>
                  <a:schemeClr val="bg1"/>
                </a:solidFill>
              </a:rPr>
              <a:t>nine years of service, </a:t>
            </a:r>
            <a:r>
              <a:rPr lang="en-US" sz="1800" dirty="0">
                <a:solidFill>
                  <a:schemeClr val="bg1"/>
                </a:solidFill>
              </a:rPr>
              <a:t>the </a:t>
            </a:r>
            <a:r>
              <a:rPr lang="en-US" sz="1800" i="1" dirty="0">
                <a:solidFill>
                  <a:schemeClr val="bg1"/>
                </a:solidFill>
              </a:rPr>
              <a:t>Graf Zeppelin</a:t>
            </a:r>
            <a:r>
              <a:rPr lang="en-US" sz="1800" dirty="0">
                <a:solidFill>
                  <a:schemeClr val="bg1"/>
                </a:solidFill>
              </a:rPr>
              <a:t> flew more than 1,056,000 miles, thus becoming the first aircraft in history to fly over a million </a:t>
            </a:r>
            <a:r>
              <a:rPr lang="en-US" sz="1800" dirty="0" smtClean="0">
                <a:solidFill>
                  <a:schemeClr val="bg1"/>
                </a:solidFill>
              </a:rPr>
              <a:t>miles. It made </a:t>
            </a:r>
            <a:r>
              <a:rPr lang="en-US" sz="1800" dirty="0">
                <a:solidFill>
                  <a:schemeClr val="bg1"/>
                </a:solidFill>
              </a:rPr>
              <a:t>590 flights, 144 oceanic crossings (143 across the Atlantic, one across the Pacific), </a:t>
            </a:r>
            <a:r>
              <a:rPr lang="en-US" sz="1800" dirty="0" smtClean="0">
                <a:solidFill>
                  <a:schemeClr val="bg1"/>
                </a:solidFill>
              </a:rPr>
              <a:t>carried a total of </a:t>
            </a:r>
            <a:r>
              <a:rPr lang="en-US" sz="1800" dirty="0">
                <a:solidFill>
                  <a:schemeClr val="bg1"/>
                </a:solidFill>
              </a:rPr>
              <a:t>13,110 passengers, and spent 17,177 hours aloft (the equivalent of 717 days, nearly two years</a:t>
            </a:r>
            <a:r>
              <a:rPr lang="en-US" sz="1800" dirty="0" smtClean="0">
                <a:solidFill>
                  <a:schemeClr val="bg1"/>
                </a:solidFill>
              </a:rPr>
              <a:t>). No passenger nor crewman was ever injured during the course of any of these flights.</a:t>
            </a:r>
            <a:endParaRPr lang="en-US" sz="1800" dirty="0">
              <a:solidFill>
                <a:schemeClr val="bg1"/>
              </a:solidFill>
            </a:endParaRPr>
          </a:p>
        </p:txBody>
      </p:sp>
    </p:spTree>
    <p:extLst>
      <p:ext uri="{BB962C8B-B14F-4D97-AF65-F5344CB8AC3E}">
        <p14:creationId xmlns:p14="http://schemas.microsoft.com/office/powerpoint/2010/main" val="3050294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239" t="1483" r="1266" b="944"/>
          <a:stretch/>
        </p:blipFill>
        <p:spPr>
          <a:xfrm>
            <a:off x="5087635" y="1034142"/>
            <a:ext cx="6854455" cy="4626429"/>
          </a:xfrm>
        </p:spPr>
      </p:pic>
      <p:sp>
        <p:nvSpPr>
          <p:cNvPr id="4" name="Text Placeholder 3"/>
          <p:cNvSpPr>
            <a:spLocks noGrp="1"/>
          </p:cNvSpPr>
          <p:nvPr>
            <p:ph type="body" sz="half" idx="2"/>
          </p:nvPr>
        </p:nvSpPr>
        <p:spPr>
          <a:xfrm>
            <a:off x="174171" y="739433"/>
            <a:ext cx="4630511" cy="5215845"/>
          </a:xfrm>
        </p:spPr>
        <p:txBody>
          <a:bodyPr>
            <a:noAutofit/>
          </a:bodyPr>
          <a:lstStyle/>
          <a:p>
            <a:r>
              <a:rPr lang="en-US" sz="1800" b="1" dirty="0" smtClean="0">
                <a:solidFill>
                  <a:schemeClr val="bg1"/>
                </a:solidFill>
              </a:rPr>
              <a:t>Postcard, </a:t>
            </a:r>
            <a:r>
              <a:rPr lang="en-US" sz="1800" b="1" i="1" dirty="0" smtClean="0">
                <a:solidFill>
                  <a:schemeClr val="bg1"/>
                </a:solidFill>
              </a:rPr>
              <a:t>Passenger lounge and dining room, on board the Graf Zeppelin,</a:t>
            </a:r>
            <a:r>
              <a:rPr lang="en-US" sz="1800" b="1" dirty="0" smtClean="0">
                <a:solidFill>
                  <a:schemeClr val="bg1"/>
                </a:solidFill>
              </a:rPr>
              <a:t> </a:t>
            </a:r>
            <a:r>
              <a:rPr lang="en-US" sz="1800" b="1" dirty="0">
                <a:solidFill>
                  <a:schemeClr val="bg1"/>
                </a:solidFill>
              </a:rPr>
              <a:t>[</a:t>
            </a:r>
            <a:r>
              <a:rPr lang="en-US" sz="1800" b="1" dirty="0" smtClean="0">
                <a:solidFill>
                  <a:schemeClr val="bg1"/>
                </a:solidFill>
              </a:rPr>
              <a:t>1928?]</a:t>
            </a:r>
          </a:p>
          <a:p>
            <a:r>
              <a:rPr lang="en-US" sz="1800" dirty="0" smtClean="0">
                <a:solidFill>
                  <a:schemeClr val="bg1"/>
                </a:solidFill>
              </a:rPr>
              <a:t>Published </a:t>
            </a:r>
            <a:r>
              <a:rPr lang="en-US" sz="1800" dirty="0">
                <a:solidFill>
                  <a:schemeClr val="bg1"/>
                </a:solidFill>
              </a:rPr>
              <a:t>by </a:t>
            </a:r>
            <a:r>
              <a:rPr lang="en-US" sz="1800" dirty="0" err="1">
                <a:solidFill>
                  <a:schemeClr val="bg1"/>
                </a:solidFill>
              </a:rPr>
              <a:t>Gebr</a:t>
            </a:r>
            <a:r>
              <a:rPr lang="en-US" sz="1800" dirty="0">
                <a:solidFill>
                  <a:schemeClr val="bg1"/>
                </a:solidFill>
              </a:rPr>
              <a:t>. Metz, </a:t>
            </a:r>
            <a:r>
              <a:rPr lang="en-US" sz="1800" dirty="0" err="1">
                <a:solidFill>
                  <a:schemeClr val="bg1"/>
                </a:solidFill>
              </a:rPr>
              <a:t>Kunstanstallt</a:t>
            </a:r>
            <a:r>
              <a:rPr lang="en-US" sz="1800" dirty="0">
                <a:solidFill>
                  <a:schemeClr val="bg1"/>
                </a:solidFill>
              </a:rPr>
              <a:t>, </a:t>
            </a:r>
            <a:r>
              <a:rPr lang="en-US" sz="1800" dirty="0" err="1">
                <a:solidFill>
                  <a:schemeClr val="bg1"/>
                </a:solidFill>
              </a:rPr>
              <a:t>Tübingen</a:t>
            </a:r>
            <a:r>
              <a:rPr lang="en-US" sz="1800" dirty="0">
                <a:solidFill>
                  <a:schemeClr val="bg1"/>
                </a:solidFill>
              </a:rPr>
              <a:t>, Germany</a:t>
            </a:r>
          </a:p>
          <a:p>
            <a:r>
              <a:rPr lang="en-US" sz="1800" dirty="0" smtClean="0">
                <a:solidFill>
                  <a:schemeClr val="bg1"/>
                </a:solidFill>
              </a:rPr>
              <a:t>Photographed </a:t>
            </a:r>
            <a:r>
              <a:rPr lang="en-US" sz="1800" dirty="0">
                <a:solidFill>
                  <a:schemeClr val="bg1"/>
                </a:solidFill>
              </a:rPr>
              <a:t>by </a:t>
            </a:r>
            <a:r>
              <a:rPr lang="en-US" sz="1800" dirty="0" smtClean="0">
                <a:solidFill>
                  <a:schemeClr val="bg1"/>
                </a:solidFill>
              </a:rPr>
              <a:t>Abt</a:t>
            </a:r>
            <a:r>
              <a:rPr lang="en-US" sz="1800" dirty="0">
                <a:solidFill>
                  <a:schemeClr val="bg1"/>
                </a:solidFill>
              </a:rPr>
              <a:t>.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 </a:t>
            </a:r>
          </a:p>
          <a:p>
            <a:r>
              <a:rPr lang="en-US" sz="1800" dirty="0" smtClean="0">
                <a:solidFill>
                  <a:schemeClr val="bg1"/>
                </a:solidFill>
              </a:rPr>
              <a:t>XB1992.184</a:t>
            </a:r>
          </a:p>
          <a:p>
            <a:endParaRPr lang="en-US" sz="1800" dirty="0">
              <a:solidFill>
                <a:schemeClr val="bg1"/>
              </a:solidFill>
            </a:endParaRPr>
          </a:p>
          <a:p>
            <a:r>
              <a:rPr lang="en-US" sz="1800" dirty="0" smtClean="0">
                <a:solidFill>
                  <a:schemeClr val="bg1"/>
                </a:solidFill>
              </a:rPr>
              <a:t>This </a:t>
            </a:r>
            <a:r>
              <a:rPr lang="en-US" sz="1800" dirty="0">
                <a:solidFill>
                  <a:schemeClr val="bg1"/>
                </a:solidFill>
              </a:rPr>
              <a:t>combination lounge/dining </a:t>
            </a:r>
            <a:r>
              <a:rPr lang="en-US" sz="1800" dirty="0" smtClean="0">
                <a:solidFill>
                  <a:schemeClr val="bg1"/>
                </a:solidFill>
              </a:rPr>
              <a:t>room was the only public space aboard the airship.  Since it had no heating system, the luxury of this room could not compensate for the low temperatures experiences during winter or while crossing the North Atlantic. </a:t>
            </a:r>
            <a:r>
              <a:rPr lang="en-US" sz="1800" dirty="0">
                <a:solidFill>
                  <a:schemeClr val="bg1"/>
                </a:solidFill>
              </a:rPr>
              <a:t>P</a:t>
            </a:r>
            <a:r>
              <a:rPr lang="en-US" sz="1800" dirty="0" smtClean="0">
                <a:solidFill>
                  <a:schemeClr val="bg1"/>
                </a:solidFill>
              </a:rPr>
              <a:t>assengers </a:t>
            </a:r>
            <a:r>
              <a:rPr lang="en-US" sz="1800" dirty="0">
                <a:solidFill>
                  <a:schemeClr val="bg1"/>
                </a:solidFill>
              </a:rPr>
              <a:t>often spent much of their time wrapped in heavy winter coats or covered by layers of blankets while ice crystals formed on the windows.</a:t>
            </a:r>
          </a:p>
        </p:txBody>
      </p:sp>
    </p:spTree>
    <p:extLst>
      <p:ext uri="{BB962C8B-B14F-4D97-AF65-F5344CB8AC3E}">
        <p14:creationId xmlns:p14="http://schemas.microsoft.com/office/powerpoint/2010/main" val="3463809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380" t="1613" r="1677" b="1453"/>
          <a:stretch/>
        </p:blipFill>
        <p:spPr>
          <a:xfrm>
            <a:off x="5246587" y="1012371"/>
            <a:ext cx="6597076" cy="4767943"/>
          </a:xfrm>
        </p:spPr>
      </p:pic>
      <p:sp>
        <p:nvSpPr>
          <p:cNvPr id="4" name="Text Placeholder 3"/>
          <p:cNvSpPr>
            <a:spLocks noGrp="1"/>
          </p:cNvSpPr>
          <p:nvPr>
            <p:ph type="body" sz="half" idx="2"/>
          </p:nvPr>
        </p:nvSpPr>
        <p:spPr>
          <a:xfrm>
            <a:off x="152400" y="1012371"/>
            <a:ext cx="4876800" cy="4767943"/>
          </a:xfrm>
        </p:spPr>
        <p:txBody>
          <a:bodyPr/>
          <a:lstStyle/>
          <a:p>
            <a:r>
              <a:rPr lang="en-US" sz="1800" b="1" dirty="0" smtClean="0">
                <a:solidFill>
                  <a:schemeClr val="bg1"/>
                </a:solidFill>
              </a:rPr>
              <a:t>Postcard, </a:t>
            </a:r>
            <a:r>
              <a:rPr lang="en-US" sz="1800" b="1" i="1" dirty="0" smtClean="0">
                <a:solidFill>
                  <a:schemeClr val="bg1"/>
                </a:solidFill>
              </a:rPr>
              <a:t>One </a:t>
            </a:r>
            <a:r>
              <a:rPr lang="en-US" sz="1800" b="1" i="1" dirty="0">
                <a:solidFill>
                  <a:schemeClr val="bg1"/>
                </a:solidFill>
              </a:rPr>
              <a:t>of Graf Zeppelin's two port engine </a:t>
            </a:r>
            <a:r>
              <a:rPr lang="en-US" sz="1800" b="1" i="1" dirty="0" smtClean="0">
                <a:solidFill>
                  <a:schemeClr val="bg1"/>
                </a:solidFill>
              </a:rPr>
              <a:t>gondolas,</a:t>
            </a:r>
            <a:r>
              <a:rPr lang="en-US" sz="1800" b="1" dirty="0" smtClean="0">
                <a:solidFill>
                  <a:schemeClr val="bg1"/>
                </a:solidFill>
              </a:rPr>
              <a:t> </a:t>
            </a:r>
            <a:r>
              <a:rPr lang="en-US" sz="1800" b="1" dirty="0">
                <a:solidFill>
                  <a:schemeClr val="bg1"/>
                </a:solidFill>
              </a:rPr>
              <a:t>[</a:t>
            </a:r>
            <a:r>
              <a:rPr lang="en-US" sz="1800" b="1" dirty="0" smtClean="0">
                <a:solidFill>
                  <a:schemeClr val="bg1"/>
                </a:solidFill>
              </a:rPr>
              <a:t>1928?]</a:t>
            </a:r>
          </a:p>
          <a:p>
            <a:r>
              <a:rPr lang="en-US" sz="1800" dirty="0" smtClean="0">
                <a:solidFill>
                  <a:schemeClr val="bg1"/>
                </a:solidFill>
              </a:rPr>
              <a:t>Published </a:t>
            </a:r>
            <a:r>
              <a:rPr lang="en-US" sz="1800" dirty="0">
                <a:solidFill>
                  <a:schemeClr val="bg1"/>
                </a:solidFill>
              </a:rPr>
              <a:t>by </a:t>
            </a:r>
            <a:r>
              <a:rPr lang="en-US" sz="1800" dirty="0" err="1">
                <a:solidFill>
                  <a:schemeClr val="bg1"/>
                </a:solidFill>
              </a:rPr>
              <a:t>Gebr</a:t>
            </a:r>
            <a:r>
              <a:rPr lang="en-US" sz="1800" dirty="0">
                <a:solidFill>
                  <a:schemeClr val="bg1"/>
                </a:solidFill>
              </a:rPr>
              <a:t>. Metz, </a:t>
            </a:r>
            <a:r>
              <a:rPr lang="en-US" sz="1800" dirty="0" err="1">
                <a:solidFill>
                  <a:schemeClr val="bg1"/>
                </a:solidFill>
              </a:rPr>
              <a:t>Kunstanstallt</a:t>
            </a:r>
            <a:r>
              <a:rPr lang="en-US" sz="1800" dirty="0">
                <a:solidFill>
                  <a:schemeClr val="bg1"/>
                </a:solidFill>
              </a:rPr>
              <a:t>, </a:t>
            </a:r>
            <a:r>
              <a:rPr lang="en-US" sz="1800" dirty="0" err="1">
                <a:solidFill>
                  <a:schemeClr val="bg1"/>
                </a:solidFill>
              </a:rPr>
              <a:t>Tübingen</a:t>
            </a:r>
            <a:r>
              <a:rPr lang="en-US" sz="1800" dirty="0">
                <a:solidFill>
                  <a:schemeClr val="bg1"/>
                </a:solidFill>
              </a:rPr>
              <a:t>, Germany</a:t>
            </a:r>
          </a:p>
          <a:p>
            <a:r>
              <a:rPr lang="en-US" sz="1800" dirty="0" smtClean="0">
                <a:solidFill>
                  <a:schemeClr val="bg1"/>
                </a:solidFill>
              </a:rPr>
              <a:t>Photograph </a:t>
            </a:r>
            <a:r>
              <a:rPr lang="en-US" sz="1800" dirty="0">
                <a:solidFill>
                  <a:schemeClr val="bg1"/>
                </a:solidFill>
              </a:rPr>
              <a:t>by </a:t>
            </a:r>
            <a:r>
              <a:rPr lang="en-US" sz="1800" dirty="0" smtClean="0">
                <a:solidFill>
                  <a:schemeClr val="bg1"/>
                </a:solidFill>
              </a:rPr>
              <a:t>Abt</a:t>
            </a:r>
            <a:r>
              <a:rPr lang="en-US" sz="1800" dirty="0">
                <a:solidFill>
                  <a:schemeClr val="bg1"/>
                </a:solidFill>
              </a:rPr>
              <a:t>.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r>
              <a:rPr lang="en-US" sz="1800" dirty="0" smtClean="0">
                <a:solidFill>
                  <a:schemeClr val="bg1"/>
                </a:solidFill>
              </a:rPr>
              <a:t>XB1992.204</a:t>
            </a:r>
          </a:p>
          <a:p>
            <a:endParaRPr lang="en-US" sz="1800" dirty="0" smtClean="0">
              <a:solidFill>
                <a:schemeClr val="bg1"/>
              </a:solidFill>
            </a:endParaRPr>
          </a:p>
          <a:p>
            <a:r>
              <a:rPr lang="en-US" sz="1800" i="1" dirty="0">
                <a:solidFill>
                  <a:schemeClr val="bg1"/>
                </a:solidFill>
              </a:rPr>
              <a:t>Graf Zeppelin</a:t>
            </a:r>
            <a:r>
              <a:rPr lang="en-US" sz="1800" dirty="0">
                <a:solidFill>
                  <a:schemeClr val="bg1"/>
                </a:solidFill>
              </a:rPr>
              <a:t> was powered by five </a:t>
            </a:r>
            <a:r>
              <a:rPr lang="en-US" sz="1800" dirty="0" err="1">
                <a:solidFill>
                  <a:schemeClr val="bg1"/>
                </a:solidFill>
              </a:rPr>
              <a:t>Maybach</a:t>
            </a:r>
            <a:r>
              <a:rPr lang="en-US" sz="1800" dirty="0">
                <a:solidFill>
                  <a:schemeClr val="bg1"/>
                </a:solidFill>
              </a:rPr>
              <a:t> VL-2 12-cylinder engines, which could </a:t>
            </a:r>
            <a:r>
              <a:rPr lang="en-US" sz="1800" dirty="0" smtClean="0">
                <a:solidFill>
                  <a:schemeClr val="bg1"/>
                </a:solidFill>
              </a:rPr>
              <a:t>achieve 550 </a:t>
            </a:r>
            <a:r>
              <a:rPr lang="en-US" sz="1800" dirty="0" err="1" smtClean="0">
                <a:solidFill>
                  <a:schemeClr val="bg1"/>
                </a:solidFill>
              </a:rPr>
              <a:t>hp</a:t>
            </a:r>
            <a:r>
              <a:rPr lang="en-US" sz="1800" dirty="0" smtClean="0">
                <a:solidFill>
                  <a:schemeClr val="bg1"/>
                </a:solidFill>
              </a:rPr>
              <a:t> </a:t>
            </a:r>
            <a:r>
              <a:rPr lang="en-US" sz="1800" dirty="0">
                <a:solidFill>
                  <a:schemeClr val="bg1"/>
                </a:solidFill>
              </a:rPr>
              <a:t>at maximum </a:t>
            </a:r>
            <a:r>
              <a:rPr lang="en-US" sz="1800" dirty="0" smtClean="0">
                <a:solidFill>
                  <a:schemeClr val="bg1"/>
                </a:solidFill>
              </a:rPr>
              <a:t>RPM</a:t>
            </a:r>
            <a:r>
              <a:rPr lang="en-US" sz="1800" dirty="0" smtClean="0">
                <a:solidFill>
                  <a:schemeClr val="bg1"/>
                </a:solidFill>
              </a:rPr>
              <a:t>, </a:t>
            </a:r>
            <a:r>
              <a:rPr lang="en-US" sz="1800" dirty="0">
                <a:solidFill>
                  <a:schemeClr val="bg1"/>
                </a:solidFill>
              </a:rPr>
              <a:t>and 450 </a:t>
            </a:r>
            <a:r>
              <a:rPr lang="en-US" sz="1800" dirty="0" err="1">
                <a:solidFill>
                  <a:schemeClr val="bg1"/>
                </a:solidFill>
              </a:rPr>
              <a:t>hp</a:t>
            </a:r>
            <a:r>
              <a:rPr lang="en-US" sz="1800" dirty="0">
                <a:solidFill>
                  <a:schemeClr val="bg1"/>
                </a:solidFill>
              </a:rPr>
              <a:t> at </a:t>
            </a:r>
            <a:r>
              <a:rPr lang="en-US" sz="1800" dirty="0" smtClean="0">
                <a:solidFill>
                  <a:schemeClr val="bg1"/>
                </a:solidFill>
              </a:rPr>
              <a:t>1,400 </a:t>
            </a:r>
            <a:r>
              <a:rPr lang="en-US" sz="1800" dirty="0">
                <a:solidFill>
                  <a:schemeClr val="bg1"/>
                </a:solidFill>
              </a:rPr>
              <a:t>RPM </a:t>
            </a:r>
            <a:r>
              <a:rPr lang="en-US" sz="1800" dirty="0" smtClean="0">
                <a:solidFill>
                  <a:schemeClr val="bg1"/>
                </a:solidFill>
              </a:rPr>
              <a:t>for </a:t>
            </a:r>
            <a:r>
              <a:rPr lang="en-US" sz="1800" dirty="0" smtClean="0">
                <a:solidFill>
                  <a:schemeClr val="bg1"/>
                </a:solidFill>
              </a:rPr>
              <a:t>cruising speed. </a:t>
            </a:r>
            <a:endParaRPr lang="en-US" sz="1800" dirty="0">
              <a:solidFill>
                <a:schemeClr val="bg1"/>
              </a:solidFill>
            </a:endParaRPr>
          </a:p>
          <a:p>
            <a:endParaRPr lang="en-US" dirty="0"/>
          </a:p>
        </p:txBody>
      </p:sp>
    </p:spTree>
    <p:extLst>
      <p:ext uri="{BB962C8B-B14F-4D97-AF65-F5344CB8AC3E}">
        <p14:creationId xmlns:p14="http://schemas.microsoft.com/office/powerpoint/2010/main" val="2987671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522613" y="1240324"/>
            <a:ext cx="6514816" cy="4398476"/>
          </a:xfrm>
        </p:spPr>
      </p:pic>
      <p:sp>
        <p:nvSpPr>
          <p:cNvPr id="4" name="Text Placeholder 3"/>
          <p:cNvSpPr>
            <a:spLocks noGrp="1"/>
          </p:cNvSpPr>
          <p:nvPr>
            <p:ph type="body" sz="half" idx="2"/>
          </p:nvPr>
        </p:nvSpPr>
        <p:spPr>
          <a:xfrm>
            <a:off x="283028" y="2224134"/>
            <a:ext cx="4909457" cy="2430856"/>
          </a:xfrm>
        </p:spPr>
        <p:txBody>
          <a:bodyPr>
            <a:normAutofit/>
          </a:bodyPr>
          <a:lstStyle/>
          <a:p>
            <a:r>
              <a:rPr lang="en-US" sz="1800" b="1" dirty="0" smtClean="0">
                <a:solidFill>
                  <a:schemeClr val="bg1"/>
                </a:solidFill>
              </a:rPr>
              <a:t>Postcard, </a:t>
            </a:r>
            <a:r>
              <a:rPr lang="en-US" sz="1800" b="1" i="1" dirty="0" smtClean="0">
                <a:solidFill>
                  <a:schemeClr val="bg1"/>
                </a:solidFill>
              </a:rPr>
              <a:t>Graf </a:t>
            </a:r>
            <a:r>
              <a:rPr lang="en-US" sz="1800" b="1" i="1" dirty="0">
                <a:solidFill>
                  <a:schemeClr val="bg1"/>
                </a:solidFill>
              </a:rPr>
              <a:t>Zeppelin: </a:t>
            </a:r>
            <a:r>
              <a:rPr lang="en-US" sz="1800" b="1" i="1" dirty="0" smtClean="0">
                <a:solidFill>
                  <a:schemeClr val="bg1"/>
                </a:solidFill>
              </a:rPr>
              <a:t>Steering room,</a:t>
            </a:r>
            <a:r>
              <a:rPr lang="en-US" sz="1800" b="1" dirty="0" smtClean="0">
                <a:solidFill>
                  <a:schemeClr val="bg1"/>
                </a:solidFill>
              </a:rPr>
              <a:t> [1928?]</a:t>
            </a:r>
          </a:p>
          <a:p>
            <a:r>
              <a:rPr lang="en-US" sz="1800" dirty="0" smtClean="0">
                <a:solidFill>
                  <a:schemeClr val="bg1"/>
                </a:solidFill>
              </a:rPr>
              <a:t>Published </a:t>
            </a:r>
            <a:r>
              <a:rPr lang="en-US" sz="1800" dirty="0">
                <a:solidFill>
                  <a:schemeClr val="bg1"/>
                </a:solidFill>
              </a:rPr>
              <a:t>by A. Weber &amp; Co., Stuttgart, Germany</a:t>
            </a:r>
          </a:p>
          <a:p>
            <a:r>
              <a:rPr lang="en-US" sz="1800" dirty="0" smtClean="0">
                <a:solidFill>
                  <a:schemeClr val="bg1"/>
                </a:solidFill>
              </a:rPr>
              <a:t>Photographed </a:t>
            </a:r>
            <a:r>
              <a:rPr lang="en-US" sz="1800" dirty="0">
                <a:solidFill>
                  <a:schemeClr val="bg1"/>
                </a:solidFill>
              </a:rPr>
              <a:t>by </a:t>
            </a:r>
            <a:r>
              <a:rPr lang="en-US" sz="1800" dirty="0" err="1">
                <a:solidFill>
                  <a:schemeClr val="bg1"/>
                </a:solidFill>
              </a:rPr>
              <a:t>Luftschiffbau</a:t>
            </a:r>
            <a:r>
              <a:rPr lang="en-US" sz="1800" dirty="0">
                <a:solidFill>
                  <a:schemeClr val="bg1"/>
                </a:solidFill>
              </a:rPr>
              <a:t> Zeppelin</a:t>
            </a:r>
          </a:p>
          <a:p>
            <a:r>
              <a:rPr lang="en-US" sz="1800" dirty="0">
                <a:solidFill>
                  <a:schemeClr val="bg1"/>
                </a:solidFill>
              </a:rPr>
              <a:t>The </a:t>
            </a:r>
            <a:r>
              <a:rPr lang="en-US" sz="1800" dirty="0" err="1">
                <a:solidFill>
                  <a:schemeClr val="bg1"/>
                </a:solidFill>
              </a:rPr>
              <a:t>Wolfsonian</a:t>
            </a:r>
            <a:r>
              <a:rPr lang="en-US" sz="1800" dirty="0">
                <a:solidFill>
                  <a:schemeClr val="bg1"/>
                </a:solidFill>
              </a:rPr>
              <a:t>-FIU, The Mitchell </a:t>
            </a:r>
            <a:r>
              <a:rPr lang="en-US" sz="1800" dirty="0" err="1">
                <a:solidFill>
                  <a:schemeClr val="bg1"/>
                </a:solidFill>
              </a:rPr>
              <a:t>Wolfson</a:t>
            </a:r>
            <a:r>
              <a:rPr lang="en-US" sz="1800" dirty="0">
                <a:solidFill>
                  <a:schemeClr val="bg1"/>
                </a:solidFill>
              </a:rPr>
              <a:t> Jr. </a:t>
            </a:r>
            <a:r>
              <a:rPr lang="en-US" sz="1800" dirty="0" smtClean="0">
                <a:solidFill>
                  <a:schemeClr val="bg1"/>
                </a:solidFill>
              </a:rPr>
              <a:t>Collection</a:t>
            </a:r>
          </a:p>
          <a:p>
            <a:r>
              <a:rPr lang="en-US" sz="1800" dirty="0" smtClean="0">
                <a:solidFill>
                  <a:schemeClr val="bg1"/>
                </a:solidFill>
              </a:rPr>
              <a:t>XC1994.4317.5</a:t>
            </a:r>
            <a:endParaRPr lang="en-US" sz="1800" dirty="0">
              <a:solidFill>
                <a:schemeClr val="bg1"/>
              </a:solidFill>
            </a:endParaRPr>
          </a:p>
          <a:p>
            <a:endParaRPr lang="en-US" dirty="0"/>
          </a:p>
        </p:txBody>
      </p:sp>
    </p:spTree>
    <p:extLst>
      <p:ext uri="{BB962C8B-B14F-4D97-AF65-F5344CB8AC3E}">
        <p14:creationId xmlns:p14="http://schemas.microsoft.com/office/powerpoint/2010/main" val="34877295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TotalTime>
  <Words>1559</Words>
  <Application>Microsoft Office PowerPoint</Application>
  <PresentationFormat>Widescreen</PresentationFormat>
  <Paragraphs>166</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Wolfsonian - FIU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Nicolae Harsanyi</dc:creator>
  <cp:lastModifiedBy>Frank Luca</cp:lastModifiedBy>
  <cp:revision>115</cp:revision>
  <dcterms:created xsi:type="dcterms:W3CDTF">2013-05-24T15:26:17Z</dcterms:created>
  <dcterms:modified xsi:type="dcterms:W3CDTF">2013-07-13T15:49:50Z</dcterms:modified>
</cp:coreProperties>
</file>